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49" r:id="rId1"/>
  </p:sldMasterIdLst>
  <p:notesMasterIdLst>
    <p:notesMasterId r:id="rId104"/>
  </p:notesMasterIdLst>
  <p:sldIdLst>
    <p:sldId id="256" r:id="rId2"/>
    <p:sldId id="257" r:id="rId3"/>
    <p:sldId id="258" r:id="rId4"/>
    <p:sldId id="259" r:id="rId5"/>
    <p:sldId id="260" r:id="rId6"/>
    <p:sldId id="261" r:id="rId7"/>
    <p:sldId id="262" r:id="rId8"/>
    <p:sldId id="263" r:id="rId9"/>
    <p:sldId id="264" r:id="rId10"/>
    <p:sldId id="265" r:id="rId11"/>
    <p:sldId id="266" r:id="rId12"/>
    <p:sldId id="294" r:id="rId13"/>
    <p:sldId id="298" r:id="rId14"/>
    <p:sldId id="296" r:id="rId15"/>
    <p:sldId id="295" r:id="rId16"/>
    <p:sldId id="307" r:id="rId17"/>
    <p:sldId id="309" r:id="rId18"/>
    <p:sldId id="310" r:id="rId19"/>
    <p:sldId id="311" r:id="rId20"/>
    <p:sldId id="312" r:id="rId21"/>
    <p:sldId id="313" r:id="rId22"/>
    <p:sldId id="314" r:id="rId23"/>
    <p:sldId id="315" r:id="rId24"/>
    <p:sldId id="316" r:id="rId25"/>
    <p:sldId id="317" r:id="rId26"/>
    <p:sldId id="318" r:id="rId27"/>
    <p:sldId id="319" r:id="rId28"/>
    <p:sldId id="336" r:id="rId29"/>
    <p:sldId id="320" r:id="rId30"/>
    <p:sldId id="275" r:id="rId31"/>
    <p:sldId id="289" r:id="rId32"/>
    <p:sldId id="279" r:id="rId33"/>
    <p:sldId id="277" r:id="rId34"/>
    <p:sldId id="283" r:id="rId35"/>
    <p:sldId id="282" r:id="rId36"/>
    <p:sldId id="355" r:id="rId37"/>
    <p:sldId id="284" r:id="rId38"/>
    <p:sldId id="286" r:id="rId39"/>
    <p:sldId id="287" r:id="rId40"/>
    <p:sldId id="288" r:id="rId41"/>
    <p:sldId id="357" r:id="rId42"/>
    <p:sldId id="356" r:id="rId43"/>
    <p:sldId id="290" r:id="rId44"/>
    <p:sldId id="291" r:id="rId45"/>
    <p:sldId id="359" r:id="rId46"/>
    <p:sldId id="376" r:id="rId47"/>
    <p:sldId id="377" r:id="rId48"/>
    <p:sldId id="321" r:id="rId49"/>
    <p:sldId id="322" r:id="rId50"/>
    <p:sldId id="329" r:id="rId51"/>
    <p:sldId id="358" r:id="rId52"/>
    <p:sldId id="325" r:id="rId53"/>
    <p:sldId id="326" r:id="rId54"/>
    <p:sldId id="327" r:id="rId55"/>
    <p:sldId id="328" r:id="rId56"/>
    <p:sldId id="330" r:id="rId57"/>
    <p:sldId id="332" r:id="rId58"/>
    <p:sldId id="360" r:id="rId59"/>
    <p:sldId id="331" r:id="rId60"/>
    <p:sldId id="334" r:id="rId61"/>
    <p:sldId id="335" r:id="rId62"/>
    <p:sldId id="338" r:id="rId63"/>
    <p:sldId id="339" r:id="rId64"/>
    <p:sldId id="340" r:id="rId65"/>
    <p:sldId id="341" r:id="rId66"/>
    <p:sldId id="342" r:id="rId67"/>
    <p:sldId id="343" r:id="rId68"/>
    <p:sldId id="361" r:id="rId69"/>
    <p:sldId id="344" r:id="rId70"/>
    <p:sldId id="345" r:id="rId71"/>
    <p:sldId id="346" r:id="rId72"/>
    <p:sldId id="347" r:id="rId73"/>
    <p:sldId id="348" r:id="rId74"/>
    <p:sldId id="352" r:id="rId75"/>
    <p:sldId id="349" r:id="rId76"/>
    <p:sldId id="353" r:id="rId77"/>
    <p:sldId id="354" r:id="rId78"/>
    <p:sldId id="368" r:id="rId79"/>
    <p:sldId id="369" r:id="rId80"/>
    <p:sldId id="381" r:id="rId81"/>
    <p:sldId id="382" r:id="rId82"/>
    <p:sldId id="383" r:id="rId83"/>
    <p:sldId id="384" r:id="rId84"/>
    <p:sldId id="385" r:id="rId85"/>
    <p:sldId id="350" r:id="rId86"/>
    <p:sldId id="351" r:id="rId87"/>
    <p:sldId id="378" r:id="rId88"/>
    <p:sldId id="379" r:id="rId89"/>
    <p:sldId id="380" r:id="rId90"/>
    <p:sldId id="362" r:id="rId91"/>
    <p:sldId id="363" r:id="rId92"/>
    <p:sldId id="364" r:id="rId93"/>
    <p:sldId id="365" r:id="rId94"/>
    <p:sldId id="367" r:id="rId95"/>
    <p:sldId id="366" r:id="rId96"/>
    <p:sldId id="373" r:id="rId97"/>
    <p:sldId id="374" r:id="rId98"/>
    <p:sldId id="375" r:id="rId99"/>
    <p:sldId id="370" r:id="rId100"/>
    <p:sldId id="371" r:id="rId101"/>
    <p:sldId id="372" r:id="rId102"/>
    <p:sldId id="293" r:id="rId1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90"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2682C7-3658-409F-998E-13AE1897923E}" type="datetimeFigureOut">
              <a:rPr lang="en-US" smtClean="0"/>
              <a:t>6/4/2020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449090-9DB3-42BA-B145-40B11F3F2E81}" type="slidenum">
              <a:rPr lang="en-US" smtClean="0"/>
              <a:t>‹#›</a:t>
            </a:fld>
            <a:endParaRPr lang="en-US"/>
          </a:p>
        </p:txBody>
      </p:sp>
    </p:spTree>
    <p:extLst>
      <p:ext uri="{BB962C8B-B14F-4D97-AF65-F5344CB8AC3E}">
        <p14:creationId xmlns:p14="http://schemas.microsoft.com/office/powerpoint/2010/main" val="3574876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449090-9DB3-42BA-B145-40B11F3F2E81}" type="slidenum">
              <a:rPr lang="en-US" smtClean="0"/>
              <a:t>65</a:t>
            </a:fld>
            <a:endParaRPr lang="en-US"/>
          </a:p>
        </p:txBody>
      </p:sp>
    </p:spTree>
    <p:extLst>
      <p:ext uri="{BB962C8B-B14F-4D97-AF65-F5344CB8AC3E}">
        <p14:creationId xmlns:p14="http://schemas.microsoft.com/office/powerpoint/2010/main" val="730782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smtClean="0"/>
              <a:t>6/4/2020</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smtClean="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676654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smtClean="0"/>
              <a:t>6/4/2020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77437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smtClean="0"/>
              <a:t>6/4/2020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6457535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smtClean="0"/>
              <a:t>6/4/2020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97696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smtClean="0"/>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smtClean="0"/>
              <a:t>6/4/2020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1888479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smtClean="0"/>
              <a:t>6/4/2020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50665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smtClean="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smtClean="0"/>
              <a:t>6/4/2020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93132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smtClean="0"/>
              <a:t>6/4/2020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97039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smtClean="0"/>
              <a:t>6/4/2020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46229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smtClean="0"/>
              <a:t>6/4/2020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35132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smtClean="0"/>
              <a:t>6/4/2020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06427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smtClean="0"/>
              <a:t>6/4/2020</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89301797"/>
      </p:ext>
    </p:extLst>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2800" y="1485900"/>
            <a:ext cx="7327900" cy="977900"/>
          </a:xfrm>
        </p:spPr>
        <p:txBody>
          <a:bodyPr>
            <a:normAutofit fontScale="90000"/>
          </a:bodyPr>
          <a:lstStyle/>
          <a:p>
            <a:r>
              <a:rPr lang="en-US" u="sng" dirty="0" smtClean="0">
                <a:solidFill>
                  <a:schemeClr val="accent2"/>
                </a:solidFill>
              </a:rPr>
              <a:t> Lease Vehicles</a:t>
            </a:r>
            <a:endParaRPr lang="en-US" u="sng" dirty="0">
              <a:solidFill>
                <a:schemeClr val="accent2"/>
              </a:solidFill>
            </a:endParaRPr>
          </a:p>
        </p:txBody>
      </p:sp>
      <p:sp>
        <p:nvSpPr>
          <p:cNvPr id="3" name="Subtitle 2"/>
          <p:cNvSpPr>
            <a:spLocks noGrp="1"/>
          </p:cNvSpPr>
          <p:nvPr>
            <p:ph type="subTitle" idx="1"/>
          </p:nvPr>
        </p:nvSpPr>
        <p:spPr>
          <a:xfrm>
            <a:off x="6591300" y="4787900"/>
            <a:ext cx="5461000" cy="787400"/>
          </a:xfrm>
        </p:spPr>
        <p:txBody>
          <a:bodyPr>
            <a:normAutofit fontScale="92500" lnSpcReduction="20000"/>
          </a:bodyPr>
          <a:lstStyle/>
          <a:p>
            <a:r>
              <a:rPr lang="en-US" dirty="0" smtClean="0">
                <a:solidFill>
                  <a:schemeClr val="accent2">
                    <a:lumMod val="40000"/>
                    <a:lumOff val="60000"/>
                  </a:schemeClr>
                </a:solidFill>
              </a:rPr>
              <a:t>Presentation By : Khushboo Raghani</a:t>
            </a:r>
          </a:p>
          <a:p>
            <a:r>
              <a:rPr lang="en-US" dirty="0" smtClean="0">
                <a:solidFill>
                  <a:schemeClr val="accent2">
                    <a:lumMod val="40000"/>
                    <a:lumOff val="60000"/>
                  </a:schemeClr>
                </a:solidFill>
              </a:rPr>
              <a:t>Internal Guide: Dr. Devarshi Mehta</a:t>
            </a:r>
            <a:endParaRPr lang="en-US" dirty="0">
              <a:solidFill>
                <a:schemeClr val="accent2">
                  <a:lumMod val="40000"/>
                  <a:lumOff val="60000"/>
                </a:schemeClr>
              </a:solidFill>
            </a:endParaRPr>
          </a:p>
        </p:txBody>
      </p:sp>
      <p:sp>
        <p:nvSpPr>
          <p:cNvPr id="4" name="TextBox 3"/>
          <p:cNvSpPr txBox="1"/>
          <p:nvPr/>
        </p:nvSpPr>
        <p:spPr>
          <a:xfrm>
            <a:off x="812800" y="4673600"/>
            <a:ext cx="5778500" cy="769441"/>
          </a:xfrm>
          <a:prstGeom prst="rect">
            <a:avLst/>
          </a:prstGeom>
          <a:noFill/>
        </p:spPr>
        <p:txBody>
          <a:bodyPr wrap="square" rtlCol="0">
            <a:spAutoFit/>
          </a:bodyPr>
          <a:lstStyle/>
          <a:p>
            <a:r>
              <a:rPr lang="en-US" sz="2200" dirty="0" smtClean="0">
                <a:solidFill>
                  <a:schemeClr val="accent2">
                    <a:lumMod val="40000"/>
                    <a:lumOff val="60000"/>
                  </a:schemeClr>
                </a:solidFill>
              </a:rPr>
              <a:t>Company Name</a:t>
            </a:r>
            <a:r>
              <a:rPr lang="en-US" sz="2200" dirty="0" smtClean="0">
                <a:solidFill>
                  <a:schemeClr val="tx1">
                    <a:lumMod val="95000"/>
                  </a:schemeClr>
                </a:solidFill>
              </a:rPr>
              <a:t>:</a:t>
            </a:r>
            <a:r>
              <a:rPr lang="en-US" sz="2200" dirty="0" smtClean="0">
                <a:solidFill>
                  <a:schemeClr val="accent2">
                    <a:lumMod val="40000"/>
                    <a:lumOff val="60000"/>
                  </a:schemeClr>
                </a:solidFill>
              </a:rPr>
              <a:t> </a:t>
            </a:r>
          </a:p>
          <a:p>
            <a:r>
              <a:rPr lang="en-US" sz="2200" dirty="0" smtClean="0">
                <a:solidFill>
                  <a:schemeClr val="accent2">
                    <a:lumMod val="40000"/>
                    <a:lumOff val="60000"/>
                  </a:schemeClr>
                </a:solidFill>
              </a:rPr>
              <a:t>Gateway </a:t>
            </a:r>
            <a:r>
              <a:rPr lang="en-US" sz="2200" dirty="0" err="1" smtClean="0">
                <a:solidFill>
                  <a:schemeClr val="accent2">
                    <a:lumMod val="40000"/>
                    <a:lumOff val="60000"/>
                  </a:schemeClr>
                </a:solidFill>
              </a:rPr>
              <a:t>Technolabs</a:t>
            </a:r>
            <a:endParaRPr lang="en-US" sz="2200" dirty="0">
              <a:solidFill>
                <a:schemeClr val="accent2">
                  <a:lumMod val="40000"/>
                  <a:lumOff val="60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7356" y="703262"/>
            <a:ext cx="5068887" cy="22431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52815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802640"/>
          </a:xfrm>
        </p:spPr>
        <p:txBody>
          <a:bodyPr>
            <a:normAutofit/>
          </a:bodyPr>
          <a:lstStyle/>
          <a:p>
            <a:r>
              <a:rPr lang="en-US" b="1" u="sng" dirty="0" smtClean="0">
                <a:solidFill>
                  <a:srgbClr val="002060"/>
                </a:solidFill>
                <a:latin typeface="Times New Roman" panose="02020603050405020304" pitchFamily="18" charset="0"/>
                <a:cs typeface="Times New Roman" panose="02020603050405020304" pitchFamily="18" charset="0"/>
              </a:rPr>
              <a:t>Users </a:t>
            </a:r>
            <a:r>
              <a:rPr lang="en-US" b="1" u="sng" smtClean="0">
                <a:solidFill>
                  <a:srgbClr val="002060"/>
                </a:solidFill>
                <a:latin typeface="Times New Roman" panose="02020603050405020304" pitchFamily="18" charset="0"/>
                <a:cs typeface="Times New Roman" panose="02020603050405020304" pitchFamily="18" charset="0"/>
              </a:rPr>
              <a:t>of System</a:t>
            </a:r>
            <a:endParaRPr lang="en-US" b="1" u="sng"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61872" y="1524000"/>
            <a:ext cx="8595360" cy="4656137"/>
          </a:xfrm>
        </p:spPr>
        <p:txBody>
          <a:bodyPr>
            <a:normAutofit/>
          </a:bodyPr>
          <a:lstStyle/>
          <a:p>
            <a:pPr>
              <a:buFont typeface="Wingdings" panose="05000000000000000000" pitchFamily="2" charset="2"/>
              <a:buChar char="v"/>
            </a:pPr>
            <a:r>
              <a:rPr lang="en-US" sz="2000" b="1" dirty="0" smtClean="0">
                <a:latin typeface="Times New Roman" panose="02020603050405020304" pitchFamily="18" charset="0"/>
                <a:cs typeface="Times New Roman" panose="02020603050405020304" pitchFamily="18" charset="0"/>
              </a:rPr>
              <a:t>Admin/Dealer</a:t>
            </a:r>
          </a:p>
          <a:p>
            <a:pPr marL="0" indent="0">
              <a:buNone/>
            </a:pPr>
            <a:endParaRPr lang="en-US" sz="2000" dirty="0" smtClean="0">
              <a:latin typeface="Times New Roman" panose="02020603050405020304" pitchFamily="18" charset="0"/>
              <a:cs typeface="Times New Roman" panose="02020603050405020304" pitchFamily="18" charset="0"/>
            </a:endParaRPr>
          </a:p>
          <a:p>
            <a:pPr lvl="1"/>
            <a:r>
              <a:rPr lang="en-US" sz="2000" dirty="0">
                <a:solidFill>
                  <a:schemeClr val="tx1"/>
                </a:solidFill>
                <a:latin typeface="Times New Roman" panose="02020603050405020304" pitchFamily="18" charset="0"/>
                <a:cs typeface="Times New Roman" panose="02020603050405020304" pitchFamily="18" charset="0"/>
              </a:rPr>
              <a:t>Admin is responsible for manage the u</a:t>
            </a:r>
            <a:r>
              <a:rPr lang="en-US" sz="2000" dirty="0" smtClean="0">
                <a:solidFill>
                  <a:schemeClr val="tx1"/>
                </a:solidFill>
                <a:latin typeface="Times New Roman" panose="02020603050405020304" pitchFamily="18" charset="0"/>
                <a:cs typeface="Times New Roman" panose="02020603050405020304" pitchFamily="18" charset="0"/>
              </a:rPr>
              <a:t>ser</a:t>
            </a:r>
            <a:endParaRPr lang="en-US" sz="2000" dirty="0">
              <a:solidFill>
                <a:schemeClr val="tx1"/>
              </a:solidFill>
              <a:latin typeface="Times New Roman" panose="02020603050405020304" pitchFamily="18" charset="0"/>
              <a:cs typeface="Times New Roman" panose="02020603050405020304" pitchFamily="18" charset="0"/>
            </a:endParaRPr>
          </a:p>
          <a:p>
            <a:pPr lvl="1"/>
            <a:r>
              <a:rPr lang="en-US" sz="2000" dirty="0">
                <a:solidFill>
                  <a:schemeClr val="tx1"/>
                </a:solidFill>
                <a:latin typeface="Times New Roman" panose="02020603050405020304" pitchFamily="18" charset="0"/>
                <a:cs typeface="Times New Roman" panose="02020603050405020304" pitchFamily="18" charset="0"/>
              </a:rPr>
              <a:t> Admin can track and modify the vehicle details.</a:t>
            </a:r>
          </a:p>
          <a:p>
            <a:pPr lvl="1"/>
            <a:r>
              <a:rPr lang="en-US" sz="2000" dirty="0">
                <a:solidFill>
                  <a:schemeClr val="tx1"/>
                </a:solidFill>
                <a:latin typeface="Times New Roman" panose="02020603050405020304" pitchFamily="18" charset="0"/>
                <a:cs typeface="Times New Roman" panose="02020603050405020304" pitchFamily="18" charset="0"/>
              </a:rPr>
              <a:t>Admin can manage payment details.</a:t>
            </a:r>
          </a:p>
          <a:p>
            <a:pPr lvl="1"/>
            <a:r>
              <a:rPr lang="en-US" sz="2000" dirty="0">
                <a:solidFill>
                  <a:schemeClr val="tx1"/>
                </a:solidFill>
                <a:latin typeface="Times New Roman" panose="02020603050405020304" pitchFamily="18" charset="0"/>
                <a:cs typeface="Times New Roman" panose="02020603050405020304" pitchFamily="18" charset="0"/>
              </a:rPr>
              <a:t>Admin can also manage the complain and feedback.</a:t>
            </a:r>
          </a:p>
          <a:p>
            <a:pPr lvl="1"/>
            <a:r>
              <a:rPr lang="en-US" sz="2000" dirty="0">
                <a:solidFill>
                  <a:schemeClr val="tx1"/>
                </a:solidFill>
                <a:latin typeface="Times New Roman" panose="02020603050405020304" pitchFamily="18" charset="0"/>
                <a:cs typeface="Times New Roman" panose="02020603050405020304" pitchFamily="18" charset="0"/>
              </a:rPr>
              <a:t>Admin can add and verify the documents.</a:t>
            </a:r>
          </a:p>
          <a:p>
            <a:pPr marL="0" indent="0">
              <a:buNone/>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908056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7214"/>
          <a:stretch/>
        </p:blipFill>
        <p:spPr>
          <a:xfrm>
            <a:off x="1041009" y="661182"/>
            <a:ext cx="10466363" cy="5205046"/>
          </a:xfrm>
        </p:spPr>
      </p:pic>
    </p:spTree>
    <p:extLst>
      <p:ext uri="{BB962C8B-B14F-4D97-AF65-F5344CB8AC3E}">
        <p14:creationId xmlns:p14="http://schemas.microsoft.com/office/powerpoint/2010/main" val="251851958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7538"/>
          <a:stretch/>
        </p:blipFill>
        <p:spPr>
          <a:xfrm>
            <a:off x="914399" y="576775"/>
            <a:ext cx="10550769" cy="5275385"/>
          </a:xfrm>
        </p:spPr>
      </p:pic>
    </p:spTree>
    <p:extLst>
      <p:ext uri="{BB962C8B-B14F-4D97-AF65-F5344CB8AC3E}">
        <p14:creationId xmlns:p14="http://schemas.microsoft.com/office/powerpoint/2010/main" val="415970028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3329940"/>
          </a:xfrm>
        </p:spPr>
        <p:txBody>
          <a:bodyPr/>
          <a:lstStyle/>
          <a:p>
            <a:r>
              <a:rPr lang="en-US" sz="4800" dirty="0" smtClean="0"/>
              <a:t>                Thank you</a:t>
            </a:r>
            <a:endParaRPr lang="en-US" sz="4800" dirty="0"/>
          </a:p>
        </p:txBody>
      </p:sp>
    </p:spTree>
    <p:extLst>
      <p:ext uri="{BB962C8B-B14F-4D97-AF65-F5344CB8AC3E}">
        <p14:creationId xmlns:p14="http://schemas.microsoft.com/office/powerpoint/2010/main" val="41776082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buFont typeface="Wingdings" panose="05000000000000000000" pitchFamily="2" charset="2"/>
              <a:buChar char="v"/>
            </a:pPr>
            <a:r>
              <a:rPr lang="en-US" sz="2000" b="1" dirty="0">
                <a:latin typeface="Arial" panose="020B0604020202020204" pitchFamily="34" charset="0"/>
                <a:cs typeface="Arial" panose="020B0604020202020204" pitchFamily="34" charset="0"/>
              </a:rPr>
              <a:t>User </a:t>
            </a:r>
            <a:r>
              <a:rPr lang="en-US" sz="2000" b="1" dirty="0" smtClean="0">
                <a:latin typeface="Arial" panose="020B0604020202020204" pitchFamily="34" charset="0"/>
                <a:cs typeface="Arial" panose="020B0604020202020204" pitchFamily="34" charset="0"/>
              </a:rPr>
              <a:t>/Buyer</a:t>
            </a:r>
            <a:endParaRPr lang="en-US" sz="2000" b="1" dirty="0">
              <a:latin typeface="Arial" panose="020B0604020202020204" pitchFamily="34" charset="0"/>
              <a:cs typeface="Arial" panose="020B0604020202020204" pitchFamily="34" charset="0"/>
            </a:endParaRPr>
          </a:p>
          <a:p>
            <a:pPr lvl="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User can do registration and login.</a:t>
            </a:r>
          </a:p>
          <a:p>
            <a:pPr lvl="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User can view the vehicle details.</a:t>
            </a:r>
          </a:p>
          <a:p>
            <a:pPr lvl="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User can book the vehicle for specific period of time on rent.</a:t>
            </a:r>
          </a:p>
          <a:p>
            <a:pPr lvl="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User can add the documents for </a:t>
            </a:r>
            <a:r>
              <a:rPr lang="en-US" sz="2000" dirty="0" smtClean="0">
                <a:latin typeface="Times New Roman" panose="02020603050405020304" pitchFamily="18" charset="0"/>
                <a:cs typeface="Times New Roman" panose="02020603050405020304" pitchFamily="18" charset="0"/>
              </a:rPr>
              <a:t>verification like driving license.</a:t>
            </a:r>
          </a:p>
          <a:p>
            <a:pPr lvl="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User can generate quotations</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and do payments.</a:t>
            </a:r>
            <a:endParaRPr lang="en-US" sz="2000"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3121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4573" y="365759"/>
            <a:ext cx="10419940" cy="2082019"/>
          </a:xfrm>
        </p:spPr>
        <p:txBody>
          <a:bodyPr/>
          <a:lstStyle/>
          <a:p>
            <a:pPr algn="ctr"/>
            <a:r>
              <a:rPr lang="en-US" b="1" u="sng" dirty="0" smtClean="0">
                <a:solidFill>
                  <a:srgbClr val="002060"/>
                </a:solidFill>
                <a:latin typeface="Times New Roman" panose="02020603050405020304" pitchFamily="18" charset="0"/>
                <a:cs typeface="Times New Roman" panose="02020603050405020304" pitchFamily="18" charset="0"/>
              </a:rPr>
              <a:t>UML</a:t>
            </a:r>
            <a:r>
              <a:rPr lang="en-US" u="sng" dirty="0" smtClean="0">
                <a:solidFill>
                  <a:srgbClr val="002060"/>
                </a:solidFill>
                <a:latin typeface="Times New Roman" panose="02020603050405020304" pitchFamily="18" charset="0"/>
                <a:cs typeface="Times New Roman" panose="02020603050405020304" pitchFamily="18" charset="0"/>
              </a:rPr>
              <a:t> </a:t>
            </a:r>
            <a:r>
              <a:rPr lang="en-US" b="1" u="sng" dirty="0" smtClean="0">
                <a:solidFill>
                  <a:srgbClr val="002060"/>
                </a:solidFill>
                <a:latin typeface="Times New Roman" panose="02020603050405020304" pitchFamily="18" charset="0"/>
                <a:cs typeface="Times New Roman" panose="02020603050405020304" pitchFamily="18" charset="0"/>
              </a:rPr>
              <a:t>Diagrams</a:t>
            </a:r>
            <a:endParaRPr lang="en-US" b="1" u="sng"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62554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949700" cy="863600"/>
          </a:xfrm>
        </p:spPr>
        <p:txBody>
          <a:bodyPr/>
          <a:lstStyle/>
          <a:p>
            <a:pPr algn="ctr"/>
            <a:r>
              <a:rPr lang="en-US" u="sng" dirty="0" smtClean="0">
                <a:solidFill>
                  <a:srgbClr val="002060"/>
                </a:solidFill>
                <a:latin typeface="Times New Roman" panose="02020603050405020304" pitchFamily="18" charset="0"/>
                <a:cs typeface="Times New Roman" panose="02020603050405020304" pitchFamily="18" charset="0"/>
              </a:rPr>
              <a:t>Use Case</a:t>
            </a:r>
            <a:endParaRPr lang="en-US" u="sng" dirty="0">
              <a:solidFill>
                <a:srgbClr val="002060"/>
              </a:solidFill>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49700" y="0"/>
            <a:ext cx="8242300" cy="6858000"/>
          </a:xfrm>
        </p:spPr>
      </p:pic>
      <p:cxnSp>
        <p:nvCxnSpPr>
          <p:cNvPr id="4" name="Straight Connector 3"/>
          <p:cNvCxnSpPr/>
          <p:nvPr/>
        </p:nvCxnSpPr>
        <p:spPr>
          <a:xfrm>
            <a:off x="5050302" y="1477108"/>
            <a:ext cx="2321169" cy="225083"/>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835705" y="1747910"/>
            <a:ext cx="675249" cy="109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721969" y="1603717"/>
            <a:ext cx="154745" cy="984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721969" y="1603717"/>
            <a:ext cx="154745" cy="144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8721969" y="520505"/>
            <a:ext cx="576776" cy="4220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2639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3971" y="115910"/>
            <a:ext cx="6941713" cy="6742090"/>
          </a:xfrm>
          <a:prstGeom prst="rect">
            <a:avLst/>
          </a:prstGeom>
        </p:spPr>
      </p:pic>
      <p:sp>
        <p:nvSpPr>
          <p:cNvPr id="5" name="TextBox 4"/>
          <p:cNvSpPr txBox="1"/>
          <p:nvPr/>
        </p:nvSpPr>
        <p:spPr>
          <a:xfrm>
            <a:off x="0" y="231820"/>
            <a:ext cx="4713668" cy="1446550"/>
          </a:xfrm>
          <a:prstGeom prst="rect">
            <a:avLst/>
          </a:prstGeom>
          <a:noFill/>
        </p:spPr>
        <p:txBody>
          <a:bodyPr wrap="square" rtlCol="0">
            <a:spAutoFit/>
          </a:bodyPr>
          <a:lstStyle/>
          <a:p>
            <a:pPr algn="ctr"/>
            <a:r>
              <a:rPr lang="en-US" sz="4400" u="sng" dirty="0" smtClean="0">
                <a:solidFill>
                  <a:srgbClr val="002060"/>
                </a:solidFill>
                <a:latin typeface="Times New Roman" panose="02020603050405020304" pitchFamily="18" charset="0"/>
                <a:cs typeface="Times New Roman" panose="02020603050405020304" pitchFamily="18" charset="0"/>
              </a:rPr>
              <a:t>Class</a:t>
            </a:r>
            <a:r>
              <a:rPr lang="en-US" sz="4400" b="1" u="sng" dirty="0" smtClean="0">
                <a:solidFill>
                  <a:srgbClr val="002060"/>
                </a:solidFill>
                <a:latin typeface="Times New Roman" panose="02020603050405020304" pitchFamily="18" charset="0"/>
                <a:cs typeface="Times New Roman" panose="02020603050405020304" pitchFamily="18" charset="0"/>
              </a:rPr>
              <a:t> </a:t>
            </a:r>
            <a:r>
              <a:rPr lang="en-US" sz="4400" u="sng" dirty="0" smtClean="0">
                <a:solidFill>
                  <a:srgbClr val="002060"/>
                </a:solidFill>
                <a:latin typeface="Times New Roman" panose="02020603050405020304" pitchFamily="18" charset="0"/>
                <a:cs typeface="Times New Roman" panose="02020603050405020304" pitchFamily="18" charset="0"/>
              </a:rPr>
              <a:t>Diagram</a:t>
            </a:r>
          </a:p>
          <a:p>
            <a:pPr algn="ctr"/>
            <a:endParaRPr lang="en-US" sz="4400" b="1" u="sng"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43938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637540"/>
          </a:xfrm>
        </p:spPr>
        <p:txBody>
          <a:bodyPr>
            <a:normAutofit fontScale="90000"/>
          </a:bodyPr>
          <a:lstStyle/>
          <a:p>
            <a:r>
              <a:rPr lang="en-US" u="sng" dirty="0" smtClean="0">
                <a:solidFill>
                  <a:srgbClr val="002060"/>
                </a:solidFill>
                <a:latin typeface="Times New Roman" panose="02020603050405020304" pitchFamily="18" charset="0"/>
                <a:cs typeface="Times New Roman" panose="02020603050405020304" pitchFamily="18" charset="0"/>
              </a:rPr>
              <a:t>Activity Diagram</a:t>
            </a:r>
            <a:endParaRPr lang="en-US" u="sng" dirty="0">
              <a:solidFill>
                <a:srgbClr val="00206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6100" y="1181100"/>
            <a:ext cx="5930900" cy="5676900"/>
          </a:xfrm>
        </p:spPr>
      </p:pic>
      <p:sp>
        <p:nvSpPr>
          <p:cNvPr id="3" name="Rounded Rectangle 2"/>
          <p:cNvSpPr/>
          <p:nvPr/>
        </p:nvSpPr>
        <p:spPr>
          <a:xfrm>
            <a:off x="6642100" y="2374900"/>
            <a:ext cx="1104900" cy="279400"/>
          </a:xfrm>
          <a:prstGeom prst="roundRect">
            <a:avLst/>
          </a:prstGeom>
          <a:ln>
            <a:solidFill>
              <a:schemeClr val="tx1">
                <a:lumMod val="65000"/>
                <a:lumOff val="3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solidFill>
                  <a:schemeClr val="tx1">
                    <a:lumMod val="65000"/>
                    <a:lumOff val="35000"/>
                  </a:schemeClr>
                </a:solidFill>
              </a:rPr>
              <a:t>Add Vehicle</a:t>
            </a:r>
            <a:endParaRPr lang="en-US" sz="1000" dirty="0">
              <a:solidFill>
                <a:schemeClr val="tx1">
                  <a:lumMod val="65000"/>
                  <a:lumOff val="35000"/>
                </a:schemeClr>
              </a:solidFill>
            </a:endParaRPr>
          </a:p>
        </p:txBody>
      </p:sp>
      <p:cxnSp>
        <p:nvCxnSpPr>
          <p:cNvPr id="8" name="Straight Arrow Connector 7"/>
          <p:cNvCxnSpPr>
            <a:stCxn id="3" idx="1"/>
          </p:cNvCxnSpPr>
          <p:nvPr/>
        </p:nvCxnSpPr>
        <p:spPr>
          <a:xfrm flipH="1">
            <a:off x="3733800" y="2514600"/>
            <a:ext cx="2908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098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954513" cy="673100"/>
          </a:xfrm>
        </p:spPr>
        <p:txBody>
          <a:bodyPr>
            <a:normAutofit fontScale="90000"/>
          </a:bodyPr>
          <a:lstStyle/>
          <a:p>
            <a:r>
              <a:rPr lang="en-US" b="1" u="sng" dirty="0" smtClean="0">
                <a:solidFill>
                  <a:srgbClr val="002060"/>
                </a:solidFill>
                <a:latin typeface="Times New Roman" panose="02020603050405020304" pitchFamily="18" charset="0"/>
                <a:cs typeface="Times New Roman" panose="02020603050405020304" pitchFamily="18" charset="0"/>
              </a:rPr>
              <a:t>Data</a:t>
            </a:r>
            <a:r>
              <a:rPr lang="en-US" b="1" u="sng" dirty="0" smtClean="0">
                <a:solidFill>
                  <a:srgbClr val="002060"/>
                </a:solidFill>
                <a:latin typeface="Arial" panose="020B0604020202020204" pitchFamily="34" charset="0"/>
                <a:cs typeface="Arial" panose="020B0604020202020204" pitchFamily="34" charset="0"/>
              </a:rPr>
              <a:t> </a:t>
            </a:r>
            <a:r>
              <a:rPr lang="en-US" b="1" u="sng" dirty="0" smtClean="0">
                <a:solidFill>
                  <a:srgbClr val="002060"/>
                </a:solidFill>
                <a:latin typeface="Times New Roman" panose="02020603050405020304" pitchFamily="18" charset="0"/>
                <a:cs typeface="Times New Roman" panose="02020603050405020304" pitchFamily="18" charset="0"/>
              </a:rPr>
              <a:t>Dictionary</a:t>
            </a:r>
            <a:endParaRPr lang="en-US" b="1" u="sng" dirty="0">
              <a:solidFill>
                <a:srgbClr val="002060"/>
              </a:solidFill>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78541474"/>
              </p:ext>
            </p:extLst>
          </p:nvPr>
        </p:nvGraphicFramePr>
        <p:xfrm>
          <a:off x="203200" y="1930973"/>
          <a:ext cx="11887200" cy="3225226"/>
        </p:xfrm>
        <a:graphic>
          <a:graphicData uri="http://schemas.openxmlformats.org/drawingml/2006/table">
            <a:tbl>
              <a:tblPr firstRow="1" bandRow="1">
                <a:tableStyleId>{E8034E78-7F5D-4C2E-B375-FC64B27BC917}</a:tableStyleId>
              </a:tblPr>
              <a:tblGrid>
                <a:gridCol w="1587433"/>
                <a:gridCol w="1787098"/>
                <a:gridCol w="1413369"/>
                <a:gridCol w="1993900"/>
                <a:gridCol w="1473200"/>
                <a:gridCol w="3632200"/>
              </a:tblGrid>
              <a:tr h="397343">
                <a:tc>
                  <a:txBody>
                    <a:bodyPr/>
                    <a:lstStyle/>
                    <a:p>
                      <a:r>
                        <a:rPr lang="en-US" sz="1600" dirty="0" smtClean="0">
                          <a:latin typeface="Times New Roman" panose="02020603050405020304" pitchFamily="18" charset="0"/>
                          <a:cs typeface="Times New Roman" panose="02020603050405020304" pitchFamily="18" charset="0"/>
                        </a:rPr>
                        <a:t>Field</a:t>
                      </a:r>
                      <a:r>
                        <a:rPr lang="en-US" sz="1600" baseline="0" dirty="0" smtClean="0">
                          <a:latin typeface="Times New Roman" panose="02020603050405020304" pitchFamily="18" charset="0"/>
                          <a:cs typeface="Times New Roman" panose="02020603050405020304" pitchFamily="18" charset="0"/>
                        </a:rPr>
                        <a:t> Name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Data type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Length</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Constraints</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Null/Not Null</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Description</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5630">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cs typeface="Times New Roman" panose="02020603050405020304" pitchFamily="18" charset="0"/>
                        </a:rPr>
                        <a:t>LoginId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a:solidFill>
                            <a:schemeClr val="tx1"/>
                          </a:solidFill>
                          <a:effectLst/>
                          <a:latin typeface="Times New Roman" panose="02020603050405020304" pitchFamily="18" charset="0"/>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 </a:t>
                      </a:r>
                      <a:r>
                        <a:rPr lang="en-US" sz="1600" kern="150" dirty="0" smtClean="0">
                          <a:solidFill>
                            <a:schemeClr val="tx1"/>
                          </a:solidFill>
                          <a:effectLst/>
                          <a:latin typeface="Times New Roman" panose="02020603050405020304" pitchFamily="18" charset="0"/>
                          <a:cs typeface="Times New Roman" panose="02020603050405020304" pitchFamily="18" charset="0"/>
                        </a:rPr>
                        <a:t>8</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Primary </a:t>
                      </a:r>
                      <a:r>
                        <a:rPr lang="en-US" sz="1600" kern="150" dirty="0" smtClean="0">
                          <a:solidFill>
                            <a:schemeClr val="tx1"/>
                          </a:solidFill>
                          <a:effectLst/>
                          <a:latin typeface="Times New Roman" panose="02020603050405020304" pitchFamily="18" charset="0"/>
                          <a:cs typeface="Times New Roman" panose="02020603050405020304" pitchFamily="18" charset="0"/>
                        </a:rPr>
                        <a:t>Key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smtClean="0">
                          <a:solidFill>
                            <a:schemeClr val="tx1"/>
                          </a:solidFill>
                          <a:latin typeface="Times New Roman" panose="02020603050405020304" pitchFamily="18" charset="0"/>
                          <a:cs typeface="Times New Roman" panose="02020603050405020304" pitchFamily="18" charset="0"/>
                        </a:rPr>
                        <a:t>LoginId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5630">
                <a:tc>
                  <a:txBody>
                    <a:bodyPr/>
                    <a:lstStyle/>
                    <a:p>
                      <a:pPr marL="0" marR="0">
                        <a:spcBef>
                          <a:spcPts val="0"/>
                        </a:spcBef>
                        <a:spcAft>
                          <a:spcPts val="0"/>
                        </a:spcAft>
                      </a:pPr>
                      <a:r>
                        <a:rPr lang="en-US" sz="1600" kern="150" dirty="0" err="1">
                          <a:solidFill>
                            <a:schemeClr val="tx1"/>
                          </a:solidFill>
                          <a:effectLst/>
                          <a:latin typeface="Times New Roman" panose="02020603050405020304" pitchFamily="18" charset="0"/>
                          <a:cs typeface="Times New Roman" panose="02020603050405020304" pitchFamily="18" charset="0"/>
                        </a:rPr>
                        <a:t>UserName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mn-ea"/>
                          <a:cs typeface="Times New Roman" panose="02020603050405020304" pitchFamily="18" charset="0"/>
                        </a:rPr>
                        <a:t>50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Name of User</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5630">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Password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255</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t>
                      </a:r>
                      <a:endParaRPr lang="en-US" dirty="0"/>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Password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6998">
                <a:tc>
                  <a:txBody>
                    <a:bodyPr/>
                    <a:lstStyle/>
                    <a:p>
                      <a:pPr marL="0" marR="0">
                        <a:spcBef>
                          <a:spcPts val="0"/>
                        </a:spcBef>
                        <a:spcAft>
                          <a:spcPts val="0"/>
                        </a:spcAft>
                      </a:pPr>
                      <a:r>
                        <a:rPr lang="en-US" sz="1600" kern="150" dirty="0" err="1">
                          <a:solidFill>
                            <a:schemeClr val="tx1"/>
                          </a:solidFill>
                          <a:effectLst/>
                          <a:latin typeface="Times New Roman" panose="02020603050405020304" pitchFamily="18" charset="0"/>
                          <a:cs typeface="Times New Roman" panose="02020603050405020304" pitchFamily="18" charset="0"/>
                        </a:rPr>
                        <a:t>IsActive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a:solidFill>
                            <a:schemeClr val="tx1"/>
                          </a:solidFill>
                          <a:effectLst/>
                          <a:latin typeface="Times New Roman" panose="02020603050405020304" pitchFamily="18" charset="0"/>
                          <a:cs typeface="Times New Roman" panose="02020603050405020304" pitchFamily="18" charset="0"/>
                        </a:rPr>
                        <a:t>bit</a:t>
                      </a:r>
                      <a:endParaRPr lang="en-US" sz="1600" kern="15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a:t>
                      </a:r>
                      <a:endParaRPr lang="en-US" sz="1600" dirty="0">
                        <a:solidFill>
                          <a:schemeClr val="tx1"/>
                        </a:solidFill>
                        <a:latin typeface="Times New Roman" panose="02020603050405020304" pitchFamily="18" charset="0"/>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Default:1(true)</a:t>
                      </a:r>
                      <a:endParaRPr lang="en-US" sz="1600" dirty="0">
                        <a:solidFill>
                          <a:schemeClr val="tx1"/>
                        </a:solidFill>
                        <a:latin typeface="Times New Roman" panose="02020603050405020304" pitchFamily="18" charset="0"/>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Stores</a:t>
                      </a:r>
                      <a:r>
                        <a:rPr lang="en-US" sz="1600" baseline="0" dirty="0" smtClean="0">
                          <a:solidFill>
                            <a:schemeClr val="tx1"/>
                          </a:solidFill>
                          <a:latin typeface="Times New Roman" panose="02020603050405020304" pitchFamily="18" charset="0"/>
                          <a:cs typeface="Times New Roman" panose="02020603050405020304" pitchFamily="18" charset="0"/>
                        </a:rPr>
                        <a:t> status 1(Active) or  0(In Active)</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48365">
                <a:tc>
                  <a:txBody>
                    <a:bodyPr/>
                    <a:lstStyle/>
                    <a:p>
                      <a:pPr marL="0" marR="0">
                        <a:spcBef>
                          <a:spcPts val="0"/>
                        </a:spcBef>
                        <a:spcAft>
                          <a:spcPts val="0"/>
                        </a:spcAft>
                      </a:pPr>
                      <a:r>
                        <a:rPr lang="en-US" sz="1600" kern="150" dirty="0" err="1">
                          <a:solidFill>
                            <a:schemeClr val="tx1"/>
                          </a:solidFill>
                          <a:effectLst/>
                          <a:latin typeface="Times New Roman" panose="02020603050405020304" pitchFamily="18" charset="0"/>
                          <a:cs typeface="Times New Roman" panose="02020603050405020304" pitchFamily="18" charset="0"/>
                        </a:rPr>
                        <a:t>IsDelete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a:solidFill>
                            <a:schemeClr val="tx1"/>
                          </a:solidFill>
                          <a:effectLst/>
                          <a:latin typeface="Times New Roman" panose="02020603050405020304" pitchFamily="18" charset="0"/>
                          <a:cs typeface="Times New Roman" panose="02020603050405020304" pitchFamily="18" charset="0"/>
                        </a:rPr>
                        <a:t>bit</a:t>
                      </a:r>
                      <a:endParaRPr lang="en-US" sz="1600" kern="15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 </a:t>
                      </a:r>
                      <a:r>
                        <a:rPr lang="en-US" sz="1600" kern="150" dirty="0" smtClean="0">
                          <a:solidFill>
                            <a:schemeClr val="tx1"/>
                          </a:solidFill>
                          <a:effectLst/>
                          <a:latin typeface="Times New Roman" panose="02020603050405020304" pitchFamily="18" charset="0"/>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Default:0(false)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Stores</a:t>
                      </a:r>
                      <a:r>
                        <a:rPr lang="en-US" sz="1600" baseline="0" dirty="0" smtClean="0">
                          <a:solidFill>
                            <a:schemeClr val="tx1"/>
                          </a:solidFill>
                          <a:latin typeface="Times New Roman" panose="02020603050405020304" pitchFamily="18" charset="0"/>
                          <a:cs typeface="Times New Roman" panose="02020603050405020304" pitchFamily="18" charset="0"/>
                        </a:rPr>
                        <a:t> status true(Deleted) or  false(Not Deleted)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5630">
                <a:tc>
                  <a:txBody>
                    <a:bodyPr/>
                    <a:lstStyle/>
                    <a:p>
                      <a:pPr marL="0" marR="0">
                        <a:spcBef>
                          <a:spcPts val="0"/>
                        </a:spcBef>
                        <a:spcAft>
                          <a:spcPts val="0"/>
                        </a:spcAft>
                      </a:pPr>
                      <a:r>
                        <a:rPr lang="en-US" sz="1600" kern="150" dirty="0" err="1">
                          <a:solidFill>
                            <a:schemeClr val="tx1"/>
                          </a:solidFill>
                          <a:effectLst/>
                          <a:latin typeface="Times New Roman" panose="02020603050405020304" pitchFamily="18" charset="0"/>
                          <a:cs typeface="Times New Roman" panose="02020603050405020304" pitchFamily="18" charset="0"/>
                        </a:rPr>
                        <a:t>LoginDate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a:solidFill>
                            <a:schemeClr val="tx1"/>
                          </a:solidFill>
                          <a:effectLst/>
                          <a:latin typeface="Times New Roman" panose="02020603050405020304" pitchFamily="18" charset="0"/>
                          <a:cs typeface="Times New Roman" panose="02020603050405020304" pitchFamily="18" charset="0"/>
                        </a:rPr>
                        <a:t>D</a:t>
                      </a:r>
                      <a:r>
                        <a:rPr lang="en-US" sz="1600" kern="150" dirty="0" err="1" smtClean="0">
                          <a:solidFill>
                            <a:schemeClr val="tx1"/>
                          </a:solidFill>
                          <a:effectLst/>
                          <a:latin typeface="Times New Roman" panose="02020603050405020304" pitchFamily="18" charset="0"/>
                          <a:cs typeface="Times New Roman" panose="02020603050405020304" pitchFamily="18" charset="0"/>
                        </a:rPr>
                        <a:t>atetime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 </a:t>
                      </a:r>
                      <a:r>
                        <a:rPr lang="en-US" sz="1600" kern="150" dirty="0" smtClean="0">
                          <a:solidFill>
                            <a:schemeClr val="tx1"/>
                          </a:solidFill>
                          <a:effectLst/>
                          <a:latin typeface="Times New Roman" panose="02020603050405020304" pitchFamily="18" charset="0"/>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Date and Time of login</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TextBox 4"/>
          <p:cNvSpPr txBox="1"/>
          <p:nvPr/>
        </p:nvSpPr>
        <p:spPr>
          <a:xfrm>
            <a:off x="1041400" y="1009649"/>
            <a:ext cx="8432800" cy="646331"/>
          </a:xfrm>
          <a:prstGeom prst="rect">
            <a:avLst/>
          </a:prstGeom>
          <a:noFill/>
        </p:spPr>
        <p:txBody>
          <a:bodyPr wrap="square" rtlCol="0">
            <a:spAutoFit/>
          </a:bodyPr>
          <a:lstStyle/>
          <a:p>
            <a:r>
              <a:rPr lang="en-US" sz="3600" b="1" dirty="0" smtClean="0">
                <a:latin typeface="Times New Roman" panose="02020603050405020304" pitchFamily="18" charset="0"/>
                <a:cs typeface="Times New Roman" panose="02020603050405020304" pitchFamily="18" charset="0"/>
              </a:rPr>
              <a:t>								Login</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16363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38050719"/>
              </p:ext>
            </p:extLst>
          </p:nvPr>
        </p:nvGraphicFramePr>
        <p:xfrm>
          <a:off x="203200" y="1574799"/>
          <a:ext cx="11887200" cy="3606801"/>
        </p:xfrm>
        <a:graphic>
          <a:graphicData uri="http://schemas.openxmlformats.org/drawingml/2006/table">
            <a:tbl>
              <a:tblPr firstRow="1" bandRow="1">
                <a:tableStyleId>{E8034E78-7F5D-4C2E-B375-FC64B27BC917}</a:tableStyleId>
              </a:tblPr>
              <a:tblGrid>
                <a:gridCol w="1587433"/>
                <a:gridCol w="1524067"/>
                <a:gridCol w="1206500"/>
                <a:gridCol w="1905000"/>
                <a:gridCol w="1752600"/>
                <a:gridCol w="3911600"/>
              </a:tblGrid>
              <a:tr h="384255">
                <a:tc>
                  <a:txBody>
                    <a:bodyPr/>
                    <a:lstStyle/>
                    <a:p>
                      <a:r>
                        <a:rPr lang="en-US" sz="1600" dirty="0" smtClean="0">
                          <a:latin typeface="Times New Roman" panose="02020603050405020304" pitchFamily="18" charset="0"/>
                          <a:cs typeface="Times New Roman" panose="02020603050405020304" pitchFamily="18" charset="0"/>
                        </a:rPr>
                        <a:t>Field</a:t>
                      </a:r>
                      <a:r>
                        <a:rPr lang="en-US" sz="1600" baseline="0" dirty="0" smtClean="0">
                          <a:latin typeface="Times New Roman" panose="02020603050405020304" pitchFamily="18" charset="0"/>
                          <a:cs typeface="Times New Roman" panose="02020603050405020304" pitchFamily="18" charset="0"/>
                        </a:rPr>
                        <a:t> Name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Data type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Length</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Constraints</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Null/Not Null</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Description</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4245">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cs typeface="Times New Roman" panose="02020603050405020304" pitchFamily="18" charset="0"/>
                        </a:rPr>
                        <a:t>CategoryId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a:solidFill>
                            <a:schemeClr val="tx1"/>
                          </a:solidFill>
                          <a:effectLst/>
                          <a:latin typeface="Times New Roman" panose="02020603050405020304" pitchFamily="18" charset="0"/>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ea typeface="+mn-ea"/>
                          <a:cs typeface="Times New Roman" panose="02020603050405020304" pitchFamily="18" charset="0"/>
                        </a:rPr>
                        <a:t>8</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Primary </a:t>
                      </a:r>
                      <a:r>
                        <a:rPr lang="en-US" sz="1600" kern="150" dirty="0" smtClean="0">
                          <a:solidFill>
                            <a:schemeClr val="tx1"/>
                          </a:solidFill>
                          <a:effectLst/>
                          <a:latin typeface="Times New Roman" panose="02020603050405020304" pitchFamily="18" charset="0"/>
                          <a:cs typeface="Times New Roman" panose="02020603050405020304" pitchFamily="18" charset="0"/>
                        </a:rPr>
                        <a:t>Key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smtClean="0">
                          <a:solidFill>
                            <a:schemeClr val="tx1"/>
                          </a:solidFill>
                          <a:latin typeface="Times New Roman" panose="02020603050405020304" pitchFamily="18" charset="0"/>
                          <a:cs typeface="Times New Roman" panose="02020603050405020304" pitchFamily="18" charset="0"/>
                        </a:rPr>
                        <a:t>Category</a:t>
                      </a:r>
                      <a:r>
                        <a:rPr lang="en-US" sz="1600" baseline="0" dirty="0" err="1" smtClean="0">
                          <a:solidFill>
                            <a:schemeClr val="tx1"/>
                          </a:solidFill>
                          <a:latin typeface="Times New Roman" panose="02020603050405020304" pitchFamily="18" charset="0"/>
                          <a:cs typeface="Times New Roman" panose="02020603050405020304" pitchFamily="18" charset="0"/>
                        </a:rPr>
                        <a:t>Id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4245">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cs typeface="Times New Roman" panose="02020603050405020304" pitchFamily="18" charset="0"/>
                        </a:rPr>
                        <a:t>CategoryName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mn-ea"/>
                          <a:cs typeface="Times New Roman" panose="02020603050405020304" pitchFamily="18" charset="0"/>
                        </a:rPr>
                        <a:t>25</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Category</a:t>
                      </a:r>
                      <a:r>
                        <a:rPr lang="en-US" sz="1600" baseline="0" dirty="0" smtClean="0">
                          <a:solidFill>
                            <a:schemeClr val="tx1"/>
                          </a:solidFill>
                          <a:latin typeface="Times New Roman" panose="02020603050405020304" pitchFamily="18" charset="0"/>
                          <a:cs typeface="Times New Roman" panose="02020603050405020304" pitchFamily="18" charset="0"/>
                        </a:rPr>
                        <a:t> Name</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9186">
                <a:tc>
                  <a:txBody>
                    <a:bodyPr/>
                    <a:lstStyle/>
                    <a:p>
                      <a:pPr marL="0" marR="0">
                        <a:spcBef>
                          <a:spcPts val="0"/>
                        </a:spcBef>
                        <a:spcAft>
                          <a:spcPts val="0"/>
                        </a:spcAft>
                      </a:pPr>
                      <a:r>
                        <a:rPr lang="en-US" sz="1600" kern="150" dirty="0" err="1">
                          <a:solidFill>
                            <a:schemeClr val="tx1"/>
                          </a:solidFill>
                          <a:effectLst/>
                          <a:latin typeface="Times New Roman" panose="02020603050405020304" pitchFamily="18" charset="0"/>
                          <a:cs typeface="Times New Roman" panose="02020603050405020304" pitchFamily="18" charset="0"/>
                        </a:rPr>
                        <a:t>IsActive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bit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a:t>
                      </a:r>
                      <a:endParaRPr lang="en-US" sz="1600" dirty="0">
                        <a:solidFill>
                          <a:schemeClr val="tx1"/>
                        </a:solidFill>
                        <a:latin typeface="Times New Roman" panose="02020603050405020304" pitchFamily="18" charset="0"/>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Default:1(true)</a:t>
                      </a:r>
                      <a:endParaRPr lang="en-US" sz="1600" dirty="0">
                        <a:solidFill>
                          <a:schemeClr val="tx1"/>
                        </a:solidFill>
                        <a:latin typeface="Times New Roman" panose="02020603050405020304" pitchFamily="18" charset="0"/>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Stores</a:t>
                      </a:r>
                      <a:r>
                        <a:rPr lang="en-US" sz="1600" baseline="0" dirty="0" smtClean="0">
                          <a:solidFill>
                            <a:schemeClr val="tx1"/>
                          </a:solidFill>
                          <a:latin typeface="Times New Roman" panose="02020603050405020304" pitchFamily="18" charset="0"/>
                          <a:cs typeface="Times New Roman" panose="02020603050405020304" pitchFamily="18" charset="0"/>
                        </a:rPr>
                        <a:t> status 1(Active) or  0(In Active)</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9100">
                <a:tc>
                  <a:txBody>
                    <a:bodyPr/>
                    <a:lstStyle/>
                    <a:p>
                      <a:pPr marL="0" marR="0">
                        <a:spcBef>
                          <a:spcPts val="0"/>
                        </a:spcBef>
                        <a:spcAft>
                          <a:spcPts val="0"/>
                        </a:spcAft>
                      </a:pPr>
                      <a:r>
                        <a:rPr lang="en-US" sz="1600" kern="150" dirty="0" err="1">
                          <a:solidFill>
                            <a:schemeClr val="tx1"/>
                          </a:solidFill>
                          <a:effectLst/>
                          <a:latin typeface="Times New Roman" panose="02020603050405020304" pitchFamily="18" charset="0"/>
                          <a:cs typeface="Times New Roman" panose="02020603050405020304" pitchFamily="18" charset="0"/>
                        </a:rPr>
                        <a:t>IsDelete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bit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 </a:t>
                      </a:r>
                      <a:r>
                        <a:rPr lang="en-US" sz="1600" kern="150" dirty="0" smtClean="0">
                          <a:solidFill>
                            <a:schemeClr val="tx1"/>
                          </a:solidFill>
                          <a:effectLst/>
                          <a:latin typeface="Times New Roman" panose="02020603050405020304" pitchFamily="18" charset="0"/>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Default:0(false)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Stores</a:t>
                      </a:r>
                      <a:r>
                        <a:rPr lang="en-US" sz="1600" baseline="0" dirty="0" smtClean="0">
                          <a:solidFill>
                            <a:schemeClr val="tx1"/>
                          </a:solidFill>
                          <a:latin typeface="Times New Roman" panose="02020603050405020304" pitchFamily="18" charset="0"/>
                          <a:cs typeface="Times New Roman" panose="02020603050405020304" pitchFamily="18" charset="0"/>
                        </a:rPr>
                        <a:t> status true(Deleted) or  false(Not Deleted)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4245">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mn-ea"/>
                          <a:cs typeface="Times New Roman" panose="02020603050405020304" pitchFamily="18" charset="0"/>
                        </a:rPr>
                        <a:t>CreatedDate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a:solidFill>
                            <a:schemeClr val="tx1"/>
                          </a:solidFill>
                          <a:effectLst/>
                          <a:latin typeface="Times New Roman" panose="02020603050405020304" pitchFamily="18" charset="0"/>
                          <a:cs typeface="Times New Roman" panose="02020603050405020304" pitchFamily="18" charset="0"/>
                        </a:rPr>
                        <a:t>D</a:t>
                      </a:r>
                      <a:r>
                        <a:rPr lang="en-US" sz="1600" kern="150" dirty="0" err="1" smtClean="0">
                          <a:solidFill>
                            <a:schemeClr val="tx1"/>
                          </a:solidFill>
                          <a:effectLst/>
                          <a:latin typeface="Times New Roman" panose="02020603050405020304" pitchFamily="18" charset="0"/>
                          <a:cs typeface="Times New Roman" panose="02020603050405020304" pitchFamily="18" charset="0"/>
                        </a:rPr>
                        <a:t>atetime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 </a:t>
                      </a:r>
                      <a:r>
                        <a:rPr lang="en-US" sz="1600" kern="150" dirty="0" smtClean="0">
                          <a:solidFill>
                            <a:schemeClr val="tx1"/>
                          </a:solidFill>
                          <a:effectLst/>
                          <a:latin typeface="Times New Roman" panose="02020603050405020304" pitchFamily="18" charset="0"/>
                          <a:cs typeface="Times New Roman" panose="02020603050405020304" pitchFamily="18" charset="0"/>
                        </a:rPr>
                        <a:t> -</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Default : </a:t>
                      </a: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systemdate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Date</a:t>
                      </a:r>
                      <a:r>
                        <a:rPr lang="en-US" sz="1600" baseline="0" dirty="0" smtClean="0">
                          <a:solidFill>
                            <a:schemeClr val="tx1"/>
                          </a:solidFill>
                          <a:latin typeface="Times New Roman" panose="02020603050405020304" pitchFamily="18" charset="0"/>
                          <a:cs typeface="Times New Roman" panose="02020603050405020304" pitchFamily="18" charset="0"/>
                        </a:rPr>
                        <a:t> and </a:t>
                      </a:r>
                      <a:r>
                        <a:rPr lang="en-US" sz="1600" dirty="0" smtClean="0">
                          <a:solidFill>
                            <a:schemeClr val="tx1"/>
                          </a:solidFill>
                          <a:latin typeface="Times New Roman" panose="02020603050405020304" pitchFamily="18" charset="0"/>
                          <a:cs typeface="Times New Roman" panose="02020603050405020304" pitchFamily="18" charset="0"/>
                        </a:rPr>
                        <a:t>Time of category</a:t>
                      </a:r>
                      <a:r>
                        <a:rPr lang="en-US" sz="1600" baseline="0" dirty="0" smtClean="0">
                          <a:solidFill>
                            <a:schemeClr val="tx1"/>
                          </a:solidFill>
                          <a:latin typeface="Times New Roman" panose="02020603050405020304" pitchFamily="18" charset="0"/>
                          <a:cs typeface="Times New Roman" panose="02020603050405020304" pitchFamily="18" charset="0"/>
                        </a:rPr>
                        <a:t> added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4245">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Modify</a:t>
                      </a:r>
                      <a:r>
                        <a:rPr lang="en-US" sz="1600" kern="150" baseline="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Date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Datetime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Date and Time</a:t>
                      </a:r>
                      <a:r>
                        <a:rPr lang="en-US" sz="1600" baseline="0" dirty="0" smtClean="0">
                          <a:solidFill>
                            <a:schemeClr val="tx1"/>
                          </a:solidFill>
                          <a:latin typeface="Times New Roman" panose="02020603050405020304" pitchFamily="18" charset="0"/>
                          <a:cs typeface="Times New Roman" panose="02020603050405020304" pitchFamily="18" charset="0"/>
                        </a:rPr>
                        <a:t> of category modify</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8620">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Created</a:t>
                      </a:r>
                      <a:r>
                        <a:rPr lang="en-US" sz="1600" kern="150" baseline="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By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50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Foreign</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Key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Name of</a:t>
                      </a:r>
                      <a:r>
                        <a:rPr lang="en-US" sz="1600" baseline="0" dirty="0" smtClean="0">
                          <a:solidFill>
                            <a:schemeClr val="tx1"/>
                          </a:solidFill>
                          <a:latin typeface="Times New Roman" panose="02020603050405020304" pitchFamily="18" charset="0"/>
                          <a:cs typeface="Times New Roman" panose="02020603050405020304" pitchFamily="18" charset="0"/>
                        </a:rPr>
                        <a:t> user that added category</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4500">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ModifyBy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50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Foreign</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Key</a:t>
                      </a:r>
                      <a:endPar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Name of</a:t>
                      </a:r>
                      <a:r>
                        <a:rPr lang="en-US" sz="1600" baseline="0" dirty="0" smtClean="0">
                          <a:solidFill>
                            <a:schemeClr val="tx1"/>
                          </a:solidFill>
                          <a:latin typeface="Times New Roman" panose="02020603050405020304" pitchFamily="18" charset="0"/>
                          <a:cs typeface="Times New Roman" panose="02020603050405020304" pitchFamily="18" charset="0"/>
                        </a:rPr>
                        <a:t> user that modify category</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TextBox 4"/>
          <p:cNvSpPr txBox="1"/>
          <p:nvPr/>
        </p:nvSpPr>
        <p:spPr>
          <a:xfrm>
            <a:off x="1041400" y="424874"/>
            <a:ext cx="8432800" cy="646331"/>
          </a:xfrm>
          <a:prstGeom prst="rect">
            <a:avLst/>
          </a:prstGeom>
          <a:noFill/>
        </p:spPr>
        <p:txBody>
          <a:bodyPr wrap="square" rtlCol="0">
            <a:spAutoFit/>
          </a:bodyPr>
          <a:lstStyle/>
          <a:p>
            <a:r>
              <a:rPr lang="en-US" sz="3600" b="1" dirty="0" smtClean="0">
                <a:latin typeface="Times New Roman" panose="02020603050405020304" pitchFamily="18" charset="0"/>
                <a:cs typeface="Times New Roman" panose="02020603050405020304" pitchFamily="18" charset="0"/>
              </a:rPr>
              <a:t>								Category</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80006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08308358"/>
              </p:ext>
            </p:extLst>
          </p:nvPr>
        </p:nvGraphicFramePr>
        <p:xfrm>
          <a:off x="203200" y="1346199"/>
          <a:ext cx="11887200" cy="4376578"/>
        </p:xfrm>
        <a:graphic>
          <a:graphicData uri="http://schemas.openxmlformats.org/drawingml/2006/table">
            <a:tbl>
              <a:tblPr firstRow="1" bandRow="1">
                <a:tableStyleId>{E8034E78-7F5D-4C2E-B375-FC64B27BC917}</a:tableStyleId>
              </a:tblPr>
              <a:tblGrid>
                <a:gridCol w="1587433"/>
                <a:gridCol w="1600267"/>
                <a:gridCol w="1447800"/>
                <a:gridCol w="1930400"/>
                <a:gridCol w="1574800"/>
                <a:gridCol w="3746500"/>
              </a:tblGrid>
              <a:tr h="382089">
                <a:tc>
                  <a:txBody>
                    <a:bodyPr/>
                    <a:lstStyle/>
                    <a:p>
                      <a:r>
                        <a:rPr lang="en-US" sz="1600" dirty="0" smtClean="0">
                          <a:latin typeface="Times New Roman" panose="02020603050405020304" pitchFamily="18" charset="0"/>
                          <a:cs typeface="Times New Roman" panose="02020603050405020304" pitchFamily="18" charset="0"/>
                        </a:rPr>
                        <a:t>Field</a:t>
                      </a:r>
                      <a:r>
                        <a:rPr lang="en-US" sz="1600" baseline="0" dirty="0" smtClean="0">
                          <a:latin typeface="Times New Roman" panose="02020603050405020304" pitchFamily="18" charset="0"/>
                          <a:cs typeface="Times New Roman" panose="02020603050405020304" pitchFamily="18" charset="0"/>
                        </a:rPr>
                        <a:t> Name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Data type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Length</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Constraints</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Null/Not Null</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Description</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2362">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cs typeface="Times New Roman" panose="02020603050405020304" pitchFamily="18" charset="0"/>
                        </a:rPr>
                        <a:t>BrandId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a:solidFill>
                            <a:schemeClr val="tx1"/>
                          </a:solidFill>
                          <a:effectLst/>
                          <a:latin typeface="Times New Roman" panose="02020603050405020304" pitchFamily="18" charset="0"/>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 </a:t>
                      </a:r>
                      <a:r>
                        <a:rPr lang="en-US" sz="1600" kern="150" dirty="0" smtClean="0">
                          <a:solidFill>
                            <a:schemeClr val="tx1"/>
                          </a:solidFill>
                          <a:effectLst/>
                          <a:latin typeface="Times New Roman" panose="02020603050405020304" pitchFamily="18" charset="0"/>
                          <a:cs typeface="Times New Roman" panose="02020603050405020304" pitchFamily="18" charset="0"/>
                        </a:rPr>
                        <a:t>8</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Primary </a:t>
                      </a:r>
                      <a:r>
                        <a:rPr lang="en-US" sz="1600" kern="150" dirty="0" smtClean="0">
                          <a:solidFill>
                            <a:schemeClr val="tx1"/>
                          </a:solidFill>
                          <a:effectLst/>
                          <a:latin typeface="Times New Roman" panose="02020603050405020304" pitchFamily="18" charset="0"/>
                          <a:cs typeface="Times New Roman" panose="02020603050405020304" pitchFamily="18" charset="0"/>
                        </a:rPr>
                        <a:t>Key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solidFill>
                            <a:schemeClr val="tx1"/>
                          </a:solidFill>
                          <a:latin typeface="Times New Roman" panose="02020603050405020304" pitchFamily="18" charset="0"/>
                          <a:cs typeface="Times New Roman" panose="02020603050405020304" pitchFamily="18" charset="0"/>
                        </a:rPr>
                        <a:t>Brand Id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2362">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cs typeface="Times New Roman" panose="02020603050405020304" pitchFamily="18" charset="0"/>
                        </a:rPr>
                        <a:t>BrandName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50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solidFill>
                            <a:schemeClr val="tx1"/>
                          </a:solidFill>
                          <a:latin typeface="Times New Roman" panose="02020603050405020304" pitchFamily="18" charset="0"/>
                          <a:cs typeface="Times New Roman" panose="02020603050405020304" pitchFamily="18" charset="0"/>
                        </a:rPr>
                        <a:t>Brand Name</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4080">
                <a:tc>
                  <a:txBody>
                    <a:bodyPr/>
                    <a:lstStyle/>
                    <a:p>
                      <a:pPr marL="0" marR="0">
                        <a:spcBef>
                          <a:spcPts val="0"/>
                        </a:spcBef>
                        <a:spcAft>
                          <a:spcPts val="0"/>
                        </a:spcAft>
                      </a:pPr>
                      <a:r>
                        <a:rPr lang="en-US" sz="1600" kern="150" dirty="0" err="1">
                          <a:solidFill>
                            <a:schemeClr val="tx1"/>
                          </a:solidFill>
                          <a:effectLst/>
                          <a:latin typeface="Times New Roman" panose="02020603050405020304" pitchFamily="18" charset="0"/>
                          <a:cs typeface="Times New Roman" panose="02020603050405020304" pitchFamily="18" charset="0"/>
                        </a:rPr>
                        <a:t>IsActive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bit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a:t>
                      </a:r>
                      <a:endParaRPr lang="en-US" sz="1600" dirty="0">
                        <a:solidFill>
                          <a:schemeClr val="tx1"/>
                        </a:solidFill>
                        <a:latin typeface="Times New Roman" panose="02020603050405020304" pitchFamily="18" charset="0"/>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Default:1(true)</a:t>
                      </a:r>
                      <a:endParaRPr lang="en-US" sz="1600" dirty="0">
                        <a:solidFill>
                          <a:schemeClr val="tx1"/>
                        </a:solidFill>
                        <a:latin typeface="Times New Roman" panose="02020603050405020304" pitchFamily="18" charset="0"/>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Stores</a:t>
                      </a:r>
                      <a:r>
                        <a:rPr lang="en-US" sz="1600" baseline="0" dirty="0" smtClean="0">
                          <a:solidFill>
                            <a:schemeClr val="tx1"/>
                          </a:solidFill>
                          <a:latin typeface="Times New Roman" panose="02020603050405020304" pitchFamily="18" charset="0"/>
                          <a:cs typeface="Times New Roman" panose="02020603050405020304" pitchFamily="18" charset="0"/>
                        </a:rPr>
                        <a:t> status 1(Active) or  0(In Active)</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8164">
                <a:tc>
                  <a:txBody>
                    <a:bodyPr/>
                    <a:lstStyle/>
                    <a:p>
                      <a:pPr marL="0" marR="0">
                        <a:spcBef>
                          <a:spcPts val="0"/>
                        </a:spcBef>
                        <a:spcAft>
                          <a:spcPts val="0"/>
                        </a:spcAft>
                      </a:pPr>
                      <a:r>
                        <a:rPr lang="en-US" sz="1600" kern="150" dirty="0" err="1">
                          <a:solidFill>
                            <a:schemeClr val="tx1"/>
                          </a:solidFill>
                          <a:effectLst/>
                          <a:latin typeface="Times New Roman" panose="02020603050405020304" pitchFamily="18" charset="0"/>
                          <a:cs typeface="Times New Roman" panose="02020603050405020304" pitchFamily="18" charset="0"/>
                        </a:rPr>
                        <a:t>IsDelete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a:solidFill>
                            <a:schemeClr val="tx1"/>
                          </a:solidFill>
                          <a:effectLst/>
                          <a:latin typeface="Times New Roman" panose="02020603050405020304" pitchFamily="18" charset="0"/>
                          <a:cs typeface="Times New Roman" panose="02020603050405020304" pitchFamily="18" charset="0"/>
                        </a:rPr>
                        <a:t>bit</a:t>
                      </a:r>
                      <a:endParaRPr lang="en-US" sz="1600" kern="15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 </a:t>
                      </a:r>
                      <a:r>
                        <a:rPr lang="en-US" sz="1600" dirty="0" smtClean="0">
                          <a:solidFill>
                            <a:schemeClr val="tx1"/>
                          </a:solidFill>
                          <a:latin typeface="Times New Roman" panose="02020603050405020304" pitchFamily="18" charset="0"/>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Default:0(false)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Stores</a:t>
                      </a:r>
                      <a:r>
                        <a:rPr lang="en-US" sz="1600" baseline="0" dirty="0" smtClean="0">
                          <a:solidFill>
                            <a:schemeClr val="tx1"/>
                          </a:solidFill>
                          <a:latin typeface="Times New Roman" panose="02020603050405020304" pitchFamily="18" charset="0"/>
                          <a:cs typeface="Times New Roman" panose="02020603050405020304" pitchFamily="18" charset="0"/>
                        </a:rPr>
                        <a:t> status true(Deleted) or  false(Not Deleted)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2362">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mn-ea"/>
                          <a:cs typeface="Times New Roman" panose="02020603050405020304" pitchFamily="18" charset="0"/>
                        </a:rPr>
                        <a:t>CreatedDate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a:solidFill>
                            <a:schemeClr val="tx1"/>
                          </a:solidFill>
                          <a:effectLst/>
                          <a:latin typeface="Times New Roman" panose="02020603050405020304" pitchFamily="18" charset="0"/>
                          <a:cs typeface="Times New Roman" panose="02020603050405020304" pitchFamily="18" charset="0"/>
                        </a:rPr>
                        <a:t>D</a:t>
                      </a:r>
                      <a:r>
                        <a:rPr lang="en-US" sz="1600" kern="150" dirty="0" err="1" smtClean="0">
                          <a:solidFill>
                            <a:schemeClr val="tx1"/>
                          </a:solidFill>
                          <a:effectLst/>
                          <a:latin typeface="Times New Roman" panose="02020603050405020304" pitchFamily="18" charset="0"/>
                          <a:cs typeface="Times New Roman" panose="02020603050405020304" pitchFamily="18" charset="0"/>
                        </a:rPr>
                        <a:t>atetime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 </a:t>
                      </a:r>
                      <a:r>
                        <a:rPr lang="en-US" sz="1600" kern="150" dirty="0" smtClean="0">
                          <a:solidFill>
                            <a:schemeClr val="tx1"/>
                          </a:solidFill>
                          <a:effectLst/>
                          <a:latin typeface="Times New Roman" panose="02020603050405020304" pitchFamily="18" charset="0"/>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Default : </a:t>
                      </a: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systemdate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Date</a:t>
                      </a:r>
                      <a:r>
                        <a:rPr lang="en-US" sz="1600" baseline="0" dirty="0" smtClean="0">
                          <a:solidFill>
                            <a:schemeClr val="tx1"/>
                          </a:solidFill>
                          <a:latin typeface="Times New Roman" panose="02020603050405020304" pitchFamily="18" charset="0"/>
                          <a:cs typeface="Times New Roman" panose="02020603050405020304" pitchFamily="18" charset="0"/>
                        </a:rPr>
                        <a:t> and Time</a:t>
                      </a:r>
                      <a:r>
                        <a:rPr lang="en-US" sz="1600" dirty="0" smtClean="0">
                          <a:solidFill>
                            <a:schemeClr val="tx1"/>
                          </a:solidFill>
                          <a:latin typeface="Times New Roman" panose="02020603050405020304" pitchFamily="18" charset="0"/>
                          <a:cs typeface="Times New Roman" panose="02020603050405020304" pitchFamily="18" charset="0"/>
                        </a:rPr>
                        <a:t> of brand</a:t>
                      </a:r>
                      <a:r>
                        <a:rPr lang="en-US" sz="1600" baseline="0" dirty="0" smtClean="0">
                          <a:solidFill>
                            <a:schemeClr val="tx1"/>
                          </a:solidFill>
                          <a:latin typeface="Times New Roman" panose="02020603050405020304" pitchFamily="18" charset="0"/>
                          <a:cs typeface="Times New Roman" panose="02020603050405020304" pitchFamily="18" charset="0"/>
                        </a:rPr>
                        <a:t> added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2362">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Modify</a:t>
                      </a:r>
                      <a:r>
                        <a:rPr lang="en-US" sz="1600" kern="150" baseline="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Date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Datetime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Date and Time</a:t>
                      </a:r>
                      <a:r>
                        <a:rPr lang="en-US" sz="1600" baseline="0" dirty="0" smtClean="0">
                          <a:solidFill>
                            <a:schemeClr val="tx1"/>
                          </a:solidFill>
                          <a:latin typeface="Times New Roman" panose="02020603050405020304" pitchFamily="18" charset="0"/>
                          <a:cs typeface="Times New Roman" panose="02020603050405020304" pitchFamily="18" charset="0"/>
                        </a:rPr>
                        <a:t> of brand modify</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5751">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Created</a:t>
                      </a:r>
                      <a:r>
                        <a:rPr lang="en-US" sz="1600" kern="150" baseline="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By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50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Foreign</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Key</a:t>
                      </a:r>
                      <a:endPar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Name of</a:t>
                      </a:r>
                      <a:r>
                        <a:rPr lang="en-US" sz="1600" baseline="0" dirty="0" smtClean="0">
                          <a:solidFill>
                            <a:schemeClr val="tx1"/>
                          </a:solidFill>
                          <a:latin typeface="Times New Roman" panose="02020603050405020304" pitchFamily="18" charset="0"/>
                          <a:cs typeface="Times New Roman" panose="02020603050405020304" pitchFamily="18" charset="0"/>
                        </a:rPr>
                        <a:t> user that added brand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6982">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ModifyBy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50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Foreign</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Key</a:t>
                      </a:r>
                      <a:endPar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p>
                      <a:pPr marL="0" marR="0">
                        <a:spcBef>
                          <a:spcPts val="0"/>
                        </a:spcBef>
                        <a:spcAft>
                          <a:spcPts val="0"/>
                        </a:spcAft>
                      </a:pP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Name of</a:t>
                      </a:r>
                      <a:r>
                        <a:rPr lang="en-US" sz="1600" baseline="0" dirty="0" smtClean="0">
                          <a:solidFill>
                            <a:schemeClr val="tx1"/>
                          </a:solidFill>
                          <a:latin typeface="Times New Roman" panose="02020603050405020304" pitchFamily="18" charset="0"/>
                          <a:cs typeface="Times New Roman" panose="02020603050405020304" pitchFamily="18" charset="0"/>
                        </a:rPr>
                        <a:t> user that modify brand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6888">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CategoryId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8</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Foreign</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Key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Category</a:t>
                      </a:r>
                      <a:r>
                        <a:rPr lang="en-US" sz="1600" baseline="0" dirty="0" smtClean="0">
                          <a:solidFill>
                            <a:schemeClr val="tx1"/>
                          </a:solidFill>
                          <a:latin typeface="Times New Roman" panose="02020603050405020304" pitchFamily="18" charset="0"/>
                          <a:cs typeface="Times New Roman" panose="02020603050405020304" pitchFamily="18" charset="0"/>
                        </a:rPr>
                        <a:t> Id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TextBox 4"/>
          <p:cNvSpPr txBox="1"/>
          <p:nvPr/>
        </p:nvSpPr>
        <p:spPr>
          <a:xfrm>
            <a:off x="0" y="380712"/>
            <a:ext cx="12090400"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Brand</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33533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034706164"/>
              </p:ext>
            </p:extLst>
          </p:nvPr>
        </p:nvGraphicFramePr>
        <p:xfrm>
          <a:off x="203200" y="1346199"/>
          <a:ext cx="11887200" cy="1091270"/>
        </p:xfrm>
        <a:graphic>
          <a:graphicData uri="http://schemas.openxmlformats.org/drawingml/2006/table">
            <a:tbl>
              <a:tblPr firstRow="1" bandRow="1">
                <a:tableStyleId>{E8034E78-7F5D-4C2E-B375-FC64B27BC917}</a:tableStyleId>
              </a:tblPr>
              <a:tblGrid>
                <a:gridCol w="1435100"/>
                <a:gridCol w="1282700"/>
                <a:gridCol w="1473200"/>
                <a:gridCol w="1993900"/>
                <a:gridCol w="1358900"/>
                <a:gridCol w="4343400"/>
              </a:tblGrid>
              <a:tr h="398316">
                <a:tc>
                  <a:txBody>
                    <a:bodyPr/>
                    <a:lstStyle/>
                    <a:p>
                      <a:r>
                        <a:rPr lang="en-US" sz="1600" dirty="0" smtClean="0">
                          <a:latin typeface="Times New Roman" panose="02020603050405020304" pitchFamily="18" charset="0"/>
                          <a:cs typeface="Times New Roman" panose="02020603050405020304" pitchFamily="18" charset="0"/>
                        </a:rPr>
                        <a:t>Field</a:t>
                      </a:r>
                      <a:r>
                        <a:rPr lang="en-US" sz="1600" baseline="0" dirty="0" smtClean="0">
                          <a:latin typeface="Times New Roman" panose="02020603050405020304" pitchFamily="18" charset="0"/>
                          <a:cs typeface="Times New Roman" panose="02020603050405020304" pitchFamily="18" charset="0"/>
                        </a:rPr>
                        <a:t> Name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Data type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Length</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Constraints</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Null/Not Null</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Description</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6477">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cs typeface="Times New Roman" panose="02020603050405020304" pitchFamily="18" charset="0"/>
                        </a:rPr>
                        <a:t>ColorId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a:solidFill>
                            <a:schemeClr val="tx1"/>
                          </a:solidFill>
                          <a:effectLst/>
                          <a:latin typeface="Times New Roman" panose="02020603050405020304" pitchFamily="18" charset="0"/>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 </a:t>
                      </a:r>
                      <a:r>
                        <a:rPr lang="en-US" sz="1600" kern="150" dirty="0" smtClean="0">
                          <a:solidFill>
                            <a:schemeClr val="tx1"/>
                          </a:solidFill>
                          <a:effectLst/>
                          <a:latin typeface="Times New Roman" panose="02020603050405020304" pitchFamily="18" charset="0"/>
                          <a:cs typeface="Times New Roman" panose="02020603050405020304" pitchFamily="18" charset="0"/>
                        </a:rPr>
                        <a:t>8</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Primary </a:t>
                      </a:r>
                      <a:r>
                        <a:rPr lang="en-US" sz="1600" kern="150" dirty="0" smtClean="0">
                          <a:solidFill>
                            <a:schemeClr val="tx1"/>
                          </a:solidFill>
                          <a:effectLst/>
                          <a:latin typeface="Times New Roman" panose="02020603050405020304" pitchFamily="18" charset="0"/>
                          <a:cs typeface="Times New Roman" panose="02020603050405020304" pitchFamily="18" charset="0"/>
                        </a:rPr>
                        <a:t>Key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solidFill>
                            <a:schemeClr val="tx1"/>
                          </a:solidFill>
                          <a:latin typeface="Times New Roman" panose="02020603050405020304" pitchFamily="18" charset="0"/>
                          <a:cs typeface="Times New Roman" panose="02020603050405020304" pitchFamily="18" charset="0"/>
                        </a:rPr>
                        <a:t>Color Id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6477">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cs typeface="Times New Roman" panose="02020603050405020304" pitchFamily="18" charset="0"/>
                        </a:rPr>
                        <a:t>ColorName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30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solidFill>
                            <a:schemeClr val="tx1"/>
                          </a:solidFill>
                          <a:latin typeface="Times New Roman" panose="02020603050405020304" pitchFamily="18" charset="0"/>
                          <a:cs typeface="Times New Roman" panose="02020603050405020304" pitchFamily="18" charset="0"/>
                        </a:rPr>
                        <a:t>Color Name</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TextBox 4"/>
          <p:cNvSpPr txBox="1"/>
          <p:nvPr/>
        </p:nvSpPr>
        <p:spPr>
          <a:xfrm>
            <a:off x="0" y="380712"/>
            <a:ext cx="12192000"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Color</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90823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7960"/>
            <a:ext cx="6725411" cy="1170940"/>
          </a:xfrm>
        </p:spPr>
        <p:txBody>
          <a:bodyPr>
            <a:normAutofit/>
          </a:bodyPr>
          <a:lstStyle/>
          <a:p>
            <a:r>
              <a:rPr lang="en-US" sz="4800" b="1" u="sng" dirty="0" smtClean="0">
                <a:solidFill>
                  <a:srgbClr val="002060"/>
                </a:solidFill>
                <a:latin typeface="Arial" panose="020B0604020202020204" pitchFamily="34" charset="0"/>
                <a:ea typeface="Arial Unicode MS" panose="020B0604020202020204" pitchFamily="34" charset="-128"/>
                <a:cs typeface="Arial" panose="020B0604020202020204" pitchFamily="34" charset="0"/>
              </a:rPr>
              <a:t>Introduction</a:t>
            </a:r>
            <a:endParaRPr lang="en-US" sz="4800" b="1" u="sng" dirty="0">
              <a:solidFill>
                <a:srgbClr val="002060"/>
              </a:solidFill>
              <a:latin typeface="Arial" panose="020B0604020202020204" pitchFamily="34" charset="0"/>
              <a:ea typeface="Arial Unicode MS" panose="020B0604020202020204" pitchFamily="34" charset="-128"/>
              <a:cs typeface="Arial" panose="020B0604020202020204" pitchFamily="34" charset="0"/>
            </a:endParaRPr>
          </a:p>
        </p:txBody>
      </p:sp>
      <p:sp>
        <p:nvSpPr>
          <p:cNvPr id="3" name="Content Placeholder 2"/>
          <p:cNvSpPr>
            <a:spLocks noGrp="1"/>
          </p:cNvSpPr>
          <p:nvPr>
            <p:ph idx="1"/>
          </p:nvPr>
        </p:nvSpPr>
        <p:spPr>
          <a:xfrm>
            <a:off x="804672" y="1828800"/>
            <a:ext cx="10149840" cy="4351337"/>
          </a:xfrm>
        </p:spPr>
        <p:txBody>
          <a:bodyPr>
            <a:normAutofit/>
          </a:bodyPr>
          <a:lstStyle/>
          <a:p>
            <a:r>
              <a:rPr lang="en-US" sz="2000" dirty="0">
                <a:latin typeface="Times New Roman" panose="02020603050405020304" pitchFamily="18" charset="0"/>
                <a:cs typeface="Times New Roman" panose="02020603050405020304" pitchFamily="18" charset="0"/>
              </a:rPr>
              <a:t>Leasing is a solution for financing second-hand vehicles, with focus on various vehicles. The end user can visit the site and lease any of the vehicle, that are supported on our application. To confirm the vehicle for a lease, end user/customer has to do down payment amount (x amount), thereafter, the application will divide the monthly installment</a:t>
            </a:r>
            <a:r>
              <a:rPr lang="en-US" sz="2000"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Different leasing parameters like Down payment percentage, lease duration etc.… will be calculated in the lease calculator and which will calculate the monthly lease amount.</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is an online system through which </a:t>
            </a:r>
            <a:r>
              <a:rPr lang="en-US" sz="2000" dirty="0" smtClean="0">
                <a:latin typeface="Times New Roman" panose="02020603050405020304" pitchFamily="18" charset="0"/>
                <a:cs typeface="Times New Roman" panose="02020603050405020304" pitchFamily="18" charset="0"/>
              </a:rPr>
              <a:t>user can </a:t>
            </a:r>
            <a:r>
              <a:rPr lang="en-US" sz="2000" dirty="0">
                <a:latin typeface="Times New Roman" panose="02020603050405020304" pitchFamily="18" charset="0"/>
                <a:cs typeface="Times New Roman" panose="02020603050405020304" pitchFamily="18" charset="0"/>
              </a:rPr>
              <a:t>view available vehicles, register, view profile and book vehicles on the basis of category and brand as per the customer’s requirement</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91355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89343659"/>
              </p:ext>
            </p:extLst>
          </p:nvPr>
        </p:nvGraphicFramePr>
        <p:xfrm>
          <a:off x="203200" y="1346199"/>
          <a:ext cx="11887200" cy="4534252"/>
        </p:xfrm>
        <a:graphic>
          <a:graphicData uri="http://schemas.openxmlformats.org/drawingml/2006/table">
            <a:tbl>
              <a:tblPr firstRow="1" bandRow="1">
                <a:tableStyleId>{E8034E78-7F5D-4C2E-B375-FC64B27BC917}</a:tableStyleId>
              </a:tblPr>
              <a:tblGrid>
                <a:gridCol w="1587433"/>
                <a:gridCol w="1333567"/>
                <a:gridCol w="1219200"/>
                <a:gridCol w="2260600"/>
                <a:gridCol w="1612900"/>
                <a:gridCol w="3873500"/>
              </a:tblGrid>
              <a:tr h="416735">
                <a:tc>
                  <a:txBody>
                    <a:bodyPr/>
                    <a:lstStyle/>
                    <a:p>
                      <a:r>
                        <a:rPr lang="en-US" sz="1600" dirty="0" smtClean="0">
                          <a:latin typeface="Times New Roman" panose="02020603050405020304" pitchFamily="18" charset="0"/>
                          <a:cs typeface="Times New Roman" panose="02020603050405020304" pitchFamily="18" charset="0"/>
                        </a:rPr>
                        <a:t>Field</a:t>
                      </a:r>
                      <a:r>
                        <a:rPr lang="en-US" sz="1600" baseline="0" dirty="0" smtClean="0">
                          <a:latin typeface="Times New Roman" panose="02020603050405020304" pitchFamily="18" charset="0"/>
                          <a:cs typeface="Times New Roman" panose="02020603050405020304" pitchFamily="18" charset="0"/>
                        </a:rPr>
                        <a:t> Name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Data type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Length</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Constraints</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Null/Not Null</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Description</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cs typeface="Times New Roman" panose="02020603050405020304" pitchFamily="18" charset="0"/>
                        </a:rPr>
                        <a:t>VehicleId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a:solidFill>
                            <a:schemeClr val="tx1"/>
                          </a:solidFill>
                          <a:effectLst/>
                          <a:latin typeface="Times New Roman" panose="02020603050405020304" pitchFamily="18" charset="0"/>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 </a:t>
                      </a:r>
                      <a:r>
                        <a:rPr lang="en-US" sz="1600" kern="150" dirty="0" smtClean="0">
                          <a:solidFill>
                            <a:schemeClr val="tx1"/>
                          </a:solidFill>
                          <a:effectLst/>
                          <a:latin typeface="Times New Roman" panose="02020603050405020304" pitchFamily="18" charset="0"/>
                          <a:cs typeface="Times New Roman" panose="02020603050405020304" pitchFamily="18" charset="0"/>
                        </a:rPr>
                        <a:t>8</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Primary </a:t>
                      </a:r>
                      <a:r>
                        <a:rPr lang="en-US" sz="1600" kern="150" dirty="0" smtClean="0">
                          <a:solidFill>
                            <a:schemeClr val="tx1"/>
                          </a:solidFill>
                          <a:effectLst/>
                          <a:latin typeface="Times New Roman" panose="02020603050405020304" pitchFamily="18" charset="0"/>
                          <a:cs typeface="Times New Roman" panose="02020603050405020304" pitchFamily="18" charset="0"/>
                        </a:rPr>
                        <a:t>Key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solidFill>
                            <a:schemeClr val="tx1"/>
                          </a:solidFill>
                          <a:latin typeface="Times New Roman" panose="02020603050405020304" pitchFamily="18" charset="0"/>
                          <a:cs typeface="Times New Roman" panose="02020603050405020304" pitchFamily="18" charset="0"/>
                        </a:rPr>
                        <a:t>Vehicle Id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cs typeface="Times New Roman" panose="02020603050405020304" pitchFamily="18" charset="0"/>
                        </a:rPr>
                        <a:t>VehicleName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50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solidFill>
                            <a:schemeClr val="tx1"/>
                          </a:solidFill>
                          <a:latin typeface="Times New Roman" panose="02020603050405020304" pitchFamily="18" charset="0"/>
                          <a:cs typeface="Times New Roman" panose="02020603050405020304" pitchFamily="18" charset="0"/>
                        </a:rPr>
                        <a:t>Vehicle Name</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6568">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cs typeface="Times New Roman" panose="02020603050405020304" pitchFamily="18" charset="0"/>
                        </a:rPr>
                        <a:t>VehicleNo</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mn-ea"/>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50</a:t>
                      </a:r>
                      <a:endParaRPr lang="en-US" sz="1600" dirty="0">
                        <a:solidFill>
                          <a:schemeClr val="tx1"/>
                        </a:solidFill>
                        <a:latin typeface="Times New Roman" panose="02020603050405020304" pitchFamily="18" charset="0"/>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a:t>
                      </a:r>
                      <a:endParaRPr lang="en-US" sz="1600" dirty="0">
                        <a:solidFill>
                          <a:schemeClr val="tx1"/>
                        </a:solidFill>
                        <a:latin typeface="Times New Roman" panose="02020603050405020304" pitchFamily="18" charset="0"/>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Vehicle</a:t>
                      </a:r>
                      <a:r>
                        <a:rPr lang="en-US" sz="1600" baseline="0" dirty="0" smtClean="0">
                          <a:solidFill>
                            <a:schemeClr val="tx1"/>
                          </a:solidFill>
                          <a:latin typeface="Times New Roman" panose="02020603050405020304" pitchFamily="18" charset="0"/>
                          <a:cs typeface="Times New Roman" panose="02020603050405020304" pitchFamily="18" charset="0"/>
                        </a:rPr>
                        <a:t> No like GJ01AS1234</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1934">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CategoryId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8</a:t>
                      </a:r>
                      <a:endParaRPr lang="en-US" sz="1600" dirty="0">
                        <a:solidFill>
                          <a:schemeClr val="tx1"/>
                        </a:solidFill>
                        <a:latin typeface="Times New Roman" panose="02020603050405020304" pitchFamily="18" charset="0"/>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Foreign</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Key</a:t>
                      </a:r>
                      <a:endPar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Category Id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3700">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BrandId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8</a:t>
                      </a:r>
                      <a:endParaRPr lang="en-US" sz="1600" dirty="0">
                        <a:solidFill>
                          <a:schemeClr val="tx1"/>
                        </a:solidFill>
                        <a:latin typeface="Times New Roman" panose="02020603050405020304" pitchFamily="18" charset="0"/>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Foreign</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Key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Brand Id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3700">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ColorId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int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8</a:t>
                      </a:r>
                      <a:endParaRPr lang="en-US" sz="1600" dirty="0">
                        <a:solidFill>
                          <a:schemeClr val="tx1"/>
                        </a:solidFill>
                        <a:latin typeface="Times New Roman" panose="02020603050405020304" pitchFamily="18" charset="0"/>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Foreign</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Key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Color Id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6234">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mn-ea"/>
                          <a:cs typeface="Times New Roman" panose="02020603050405020304" pitchFamily="18" charset="0"/>
                        </a:rPr>
                        <a:t>Euronorms</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mn-ea"/>
                          <a:cs typeface="Times New Roman" panose="02020603050405020304" pitchFamily="18" charset="0"/>
                        </a:rPr>
                        <a:t>int</a:t>
                      </a:r>
                      <a:r>
                        <a:rPr lang="en-US" sz="1600" kern="150" baseline="0" dirty="0" smtClean="0">
                          <a:solidFill>
                            <a:schemeClr val="tx1"/>
                          </a:solidFill>
                          <a:effectLst/>
                          <a:latin typeface="Times New Roman" panose="02020603050405020304" pitchFamily="18" charset="0"/>
                          <a:ea typeface="+mn-ea"/>
                          <a:cs typeface="Times New Roman" panose="02020603050405020304" pitchFamily="18" charset="0"/>
                        </a:rPr>
                        <a:t> </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mn-ea"/>
                          <a:cs typeface="Times New Roman" panose="02020603050405020304" pitchFamily="18" charset="0"/>
                        </a:rPr>
                        <a:t>8</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Stores</a:t>
                      </a:r>
                      <a:r>
                        <a:rPr lang="en-US" sz="1600" baseline="0" dirty="0" smtClean="0">
                          <a:solidFill>
                            <a:schemeClr val="tx1"/>
                          </a:solidFill>
                          <a:latin typeface="Times New Roman" panose="02020603050405020304" pitchFamily="18" charset="0"/>
                          <a:cs typeface="Times New Roman" panose="02020603050405020304" pitchFamily="18" charset="0"/>
                        </a:rPr>
                        <a:t> value from 1 to 5.More the value latest the vehicle.</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mn-ea"/>
                          <a:cs typeface="Times New Roman" panose="02020603050405020304" pitchFamily="18" charset="0"/>
                        </a:rPr>
                        <a:t>Kilometers</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bigint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 </a:t>
                      </a:r>
                      <a:r>
                        <a:rPr lang="en-US" sz="1600" kern="150" dirty="0" smtClean="0">
                          <a:solidFill>
                            <a:schemeClr val="tx1"/>
                          </a:solidFill>
                          <a:effectLst/>
                          <a:latin typeface="Times New Roman" panose="02020603050405020304" pitchFamily="18" charset="0"/>
                          <a:cs typeface="Times New Roman" panose="02020603050405020304" pitchFamily="18" charset="0"/>
                        </a:rPr>
                        <a:t>15</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Kilometers</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Weight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float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Weight </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Registratio</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 year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Date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Registration</a:t>
                      </a:r>
                      <a:r>
                        <a:rPr lang="en-US" sz="1600" baseline="0" dirty="0" smtClean="0">
                          <a:solidFill>
                            <a:schemeClr val="tx1"/>
                          </a:solidFill>
                          <a:latin typeface="Times New Roman" panose="02020603050405020304" pitchFamily="18" charset="0"/>
                          <a:cs typeface="Times New Roman" panose="02020603050405020304" pitchFamily="18" charset="0"/>
                        </a:rPr>
                        <a:t> year of vehicle</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TextBox 4"/>
          <p:cNvSpPr txBox="1"/>
          <p:nvPr/>
        </p:nvSpPr>
        <p:spPr>
          <a:xfrm>
            <a:off x="203200" y="380712"/>
            <a:ext cx="11346375"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Vehicle</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99064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954513" cy="673100"/>
          </a:xfrm>
        </p:spPr>
        <p:txBody>
          <a:bodyPr>
            <a:normAutofit/>
          </a:bodyPr>
          <a:lstStyle/>
          <a:p>
            <a:r>
              <a:rPr lang="en-US" sz="3200" b="1" u="sng" dirty="0" smtClean="0">
                <a:latin typeface="Arial" panose="020B0604020202020204" pitchFamily="34" charset="0"/>
                <a:cs typeface="Arial" panose="020B0604020202020204" pitchFamily="34" charset="0"/>
              </a:rPr>
              <a:t>Continue..</a:t>
            </a:r>
            <a:endParaRPr lang="en-US" sz="3200" b="1" u="sng" dirty="0">
              <a:latin typeface="Arial" panose="020B0604020202020204" pitchFamily="34" charset="0"/>
              <a:cs typeface="Arial" panose="020B06040202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70405749"/>
              </p:ext>
            </p:extLst>
          </p:nvPr>
        </p:nvGraphicFramePr>
        <p:xfrm>
          <a:off x="203200" y="1053812"/>
          <a:ext cx="11734800" cy="5302178"/>
        </p:xfrm>
        <a:graphic>
          <a:graphicData uri="http://schemas.openxmlformats.org/drawingml/2006/table">
            <a:tbl>
              <a:tblPr firstRow="1" bandRow="1">
                <a:tableStyleId>{E8034E78-7F5D-4C2E-B375-FC64B27BC917}</a:tableStyleId>
              </a:tblPr>
              <a:tblGrid>
                <a:gridCol w="1567081"/>
                <a:gridCol w="1442819"/>
                <a:gridCol w="1803400"/>
                <a:gridCol w="1854200"/>
                <a:gridCol w="1333500"/>
                <a:gridCol w="3733800"/>
              </a:tblGrid>
              <a:tr h="439014">
                <a:tc>
                  <a:txBody>
                    <a:bodyPr/>
                    <a:lstStyle/>
                    <a:p>
                      <a:r>
                        <a:rPr lang="en-US" sz="1600" dirty="0" smtClean="0">
                          <a:latin typeface="Times New Roman" panose="02020603050405020304" pitchFamily="18" charset="0"/>
                          <a:cs typeface="Times New Roman" panose="02020603050405020304" pitchFamily="18" charset="0"/>
                        </a:rPr>
                        <a:t>Field</a:t>
                      </a:r>
                      <a:r>
                        <a:rPr lang="en-US" sz="1600" baseline="0" dirty="0" smtClean="0">
                          <a:latin typeface="Times New Roman" panose="02020603050405020304" pitchFamily="18" charset="0"/>
                          <a:cs typeface="Times New Roman" panose="02020603050405020304" pitchFamily="18" charset="0"/>
                        </a:rPr>
                        <a:t> Name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Data type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Length</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Constraints</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Null/Not Null</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Description</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1879">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mn-ea"/>
                          <a:cs typeface="Times New Roman" panose="02020603050405020304" pitchFamily="18" charset="0"/>
                        </a:rPr>
                        <a:t>Price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mn-ea"/>
                          <a:cs typeface="Times New Roman" panose="02020603050405020304" pitchFamily="18" charset="0"/>
                        </a:rPr>
                        <a:t>float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 </a:t>
                      </a:r>
                      <a:r>
                        <a:rPr lang="en-US" sz="1600" kern="150" dirty="0" smtClean="0">
                          <a:solidFill>
                            <a:schemeClr val="tx1"/>
                          </a:solidFill>
                          <a:effectLst/>
                          <a:latin typeface="Times New Roman" panose="02020603050405020304" pitchFamily="18" charset="0"/>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solidFill>
                            <a:schemeClr val="tx1"/>
                          </a:solidFill>
                          <a:latin typeface="Times New Roman" panose="02020603050405020304" pitchFamily="18" charset="0"/>
                          <a:cs typeface="Times New Roman" panose="02020603050405020304" pitchFamily="18" charset="0"/>
                        </a:rPr>
                        <a:t>Price of Vehicle(In </a:t>
                      </a:r>
                      <a:r>
                        <a:rPr lang="en-US" sz="1600" baseline="0" dirty="0" err="1" smtClean="0">
                          <a:solidFill>
                            <a:schemeClr val="tx1"/>
                          </a:solidFill>
                          <a:latin typeface="Times New Roman" panose="02020603050405020304" pitchFamily="18" charset="0"/>
                          <a:cs typeface="Times New Roman" panose="02020603050405020304" pitchFamily="18" charset="0"/>
                        </a:rPr>
                        <a:t>Rs</a:t>
                      </a:r>
                      <a:r>
                        <a:rPr lang="en-US" sz="1600" baseline="0" dirty="0" smtClean="0">
                          <a:solidFill>
                            <a:schemeClr val="tx1"/>
                          </a:solidFill>
                          <a:latin typeface="Times New Roman" panose="02020603050405020304" pitchFamily="18" charset="0"/>
                          <a:cs typeface="Times New Roman" panose="02020603050405020304" pitchFamily="18" charset="0"/>
                        </a:rPr>
                        <a:t>.)</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1879">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mn-ea"/>
                          <a:cs typeface="Times New Roman" panose="02020603050405020304" pitchFamily="18" charset="0"/>
                        </a:rPr>
                        <a:t>NoOf</a:t>
                      </a:r>
                      <a:r>
                        <a:rPr lang="en-US" sz="1600" kern="150" baseline="0" dirty="0" err="1" smtClean="0">
                          <a:solidFill>
                            <a:schemeClr val="tx1"/>
                          </a:solidFill>
                          <a:effectLst/>
                          <a:latin typeface="Times New Roman" panose="02020603050405020304" pitchFamily="18" charset="0"/>
                          <a:ea typeface="+mn-ea"/>
                          <a:cs typeface="Times New Roman" panose="02020603050405020304" pitchFamily="18" charset="0"/>
                        </a:rPr>
                        <a:t>Seats</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mn-ea"/>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5</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solidFill>
                            <a:schemeClr val="tx1"/>
                          </a:solidFill>
                          <a:latin typeface="Times New Roman" panose="02020603050405020304" pitchFamily="18" charset="0"/>
                          <a:cs typeface="Times New Roman" panose="02020603050405020304" pitchFamily="18" charset="0"/>
                        </a:rPr>
                        <a:t>No of Seats like 4,2 </a:t>
                      </a:r>
                      <a:r>
                        <a:rPr lang="en-US" sz="1600" baseline="0" dirty="0" err="1" smtClean="0">
                          <a:solidFill>
                            <a:schemeClr val="tx1"/>
                          </a:solidFill>
                          <a:latin typeface="Times New Roman" panose="02020603050405020304" pitchFamily="18" charset="0"/>
                          <a:cs typeface="Times New Roman" panose="02020603050405020304" pitchFamily="18" charset="0"/>
                        </a:rPr>
                        <a:t>etc</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10081">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mn-ea"/>
                          <a:cs typeface="Times New Roman" panose="02020603050405020304" pitchFamily="18" charset="0"/>
                        </a:rPr>
                        <a:t>IsSold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bit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a:t>
                      </a:r>
                      <a:endParaRPr lang="en-US" sz="1600" dirty="0">
                        <a:solidFill>
                          <a:schemeClr val="tx1"/>
                        </a:solidFill>
                        <a:latin typeface="Times New Roman" panose="02020603050405020304" pitchFamily="18" charset="0"/>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Default:0(true)</a:t>
                      </a:r>
                      <a:endParaRPr lang="en-US" sz="1600" dirty="0">
                        <a:solidFill>
                          <a:schemeClr val="tx1"/>
                        </a:solidFill>
                        <a:latin typeface="Times New Roman" panose="02020603050405020304" pitchFamily="18" charset="0"/>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Stores</a:t>
                      </a:r>
                      <a:r>
                        <a:rPr lang="en-US" sz="1600" baseline="0" dirty="0" smtClean="0">
                          <a:solidFill>
                            <a:schemeClr val="tx1"/>
                          </a:solidFill>
                          <a:latin typeface="Times New Roman" panose="02020603050405020304" pitchFamily="18" charset="0"/>
                          <a:cs typeface="Times New Roman" panose="02020603050405020304" pitchFamily="18" charset="0"/>
                        </a:rPr>
                        <a:t> status 1(Vehicle sold) or  0(Vehicle not sold)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561">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SoldDate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Date</a:t>
                      </a:r>
                      <a:r>
                        <a:rPr lang="en-US" sz="1600" kern="150" baseline="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time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a:t>
                      </a:r>
                      <a:endParaRPr lang="en-US" sz="1600" dirty="0">
                        <a:solidFill>
                          <a:schemeClr val="tx1"/>
                        </a:solidFill>
                        <a:latin typeface="Times New Roman" panose="02020603050405020304" pitchFamily="18" charset="0"/>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a:t>
                      </a:r>
                      <a:endParaRPr lang="en-US" sz="1600" dirty="0">
                        <a:solidFill>
                          <a:schemeClr val="tx1"/>
                        </a:solidFill>
                        <a:latin typeface="Times New Roman" panose="02020603050405020304" pitchFamily="18" charset="0"/>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Sold</a:t>
                      </a:r>
                      <a:r>
                        <a:rPr lang="en-US" sz="1600" baseline="0" dirty="0" smtClean="0">
                          <a:solidFill>
                            <a:schemeClr val="tx1"/>
                          </a:solidFill>
                          <a:latin typeface="Times New Roman" panose="02020603050405020304" pitchFamily="18" charset="0"/>
                          <a:cs typeface="Times New Roman" panose="02020603050405020304" pitchFamily="18" charset="0"/>
                        </a:rPr>
                        <a:t> Date of vehicle </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4748">
                <a:tc>
                  <a:txBody>
                    <a:bodyPr/>
                    <a:lstStyle/>
                    <a:p>
                      <a:pPr marL="0" marR="0">
                        <a:spcBef>
                          <a:spcPts val="0"/>
                        </a:spcBef>
                        <a:spcAft>
                          <a:spcPts val="0"/>
                        </a:spcAft>
                      </a:pPr>
                      <a:r>
                        <a:rPr lang="en-US" sz="1600" kern="150" dirty="0" err="1">
                          <a:solidFill>
                            <a:schemeClr val="tx1"/>
                          </a:solidFill>
                          <a:effectLst/>
                          <a:latin typeface="Times New Roman" panose="02020603050405020304" pitchFamily="18" charset="0"/>
                          <a:cs typeface="Times New Roman" panose="02020603050405020304" pitchFamily="18" charset="0"/>
                        </a:rPr>
                        <a:t>IsActive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bit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a:t>
                      </a:r>
                      <a:endParaRPr lang="en-US" sz="1600" dirty="0">
                        <a:solidFill>
                          <a:schemeClr val="tx1"/>
                        </a:solidFill>
                        <a:latin typeface="Times New Roman" panose="02020603050405020304" pitchFamily="18" charset="0"/>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Default:1(true)</a:t>
                      </a:r>
                      <a:endParaRPr lang="en-US" sz="1600" dirty="0">
                        <a:solidFill>
                          <a:schemeClr val="tx1"/>
                        </a:solidFill>
                        <a:latin typeface="Times New Roman" panose="02020603050405020304" pitchFamily="18" charset="0"/>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Stores</a:t>
                      </a:r>
                      <a:r>
                        <a:rPr lang="en-US" sz="1600" baseline="0" dirty="0" smtClean="0">
                          <a:solidFill>
                            <a:schemeClr val="tx1"/>
                          </a:solidFill>
                          <a:latin typeface="Times New Roman" panose="02020603050405020304" pitchFamily="18" charset="0"/>
                          <a:cs typeface="Times New Roman" panose="02020603050405020304" pitchFamily="18" charset="0"/>
                        </a:rPr>
                        <a:t> status 1(Active) or  0(In Active)</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10081">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cs typeface="Times New Roman" panose="02020603050405020304" pitchFamily="18" charset="0"/>
                        </a:rPr>
                        <a:t>IsDelete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a:solidFill>
                            <a:schemeClr val="tx1"/>
                          </a:solidFill>
                          <a:effectLst/>
                          <a:latin typeface="Times New Roman" panose="02020603050405020304" pitchFamily="18" charset="0"/>
                          <a:cs typeface="Times New Roman" panose="02020603050405020304" pitchFamily="18" charset="0"/>
                        </a:rPr>
                        <a:t>bit</a:t>
                      </a:r>
                      <a:endParaRPr lang="en-US" sz="1600" kern="15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 </a:t>
                      </a:r>
                      <a:r>
                        <a:rPr lang="en-US" sz="1600" kern="150" dirty="0" smtClean="0">
                          <a:solidFill>
                            <a:schemeClr val="tx1"/>
                          </a:solidFill>
                          <a:effectLst/>
                          <a:latin typeface="Times New Roman" panose="02020603050405020304" pitchFamily="18" charset="0"/>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Default:0(false)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Stores</a:t>
                      </a:r>
                      <a:r>
                        <a:rPr lang="en-US" sz="1600" baseline="0" dirty="0" smtClean="0">
                          <a:solidFill>
                            <a:schemeClr val="tx1"/>
                          </a:solidFill>
                          <a:latin typeface="Times New Roman" panose="02020603050405020304" pitchFamily="18" charset="0"/>
                          <a:cs typeface="Times New Roman" panose="02020603050405020304" pitchFamily="18" charset="0"/>
                        </a:rPr>
                        <a:t> status true(Deleted) or  false(Not Deleted)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1879">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mn-ea"/>
                          <a:cs typeface="Times New Roman" panose="02020603050405020304" pitchFamily="18" charset="0"/>
                        </a:rPr>
                        <a:t>CreatedDate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a:solidFill>
                            <a:schemeClr val="tx1"/>
                          </a:solidFill>
                          <a:effectLst/>
                          <a:latin typeface="Times New Roman" panose="02020603050405020304" pitchFamily="18" charset="0"/>
                          <a:cs typeface="Times New Roman" panose="02020603050405020304" pitchFamily="18" charset="0"/>
                        </a:rPr>
                        <a:t>D</a:t>
                      </a:r>
                      <a:r>
                        <a:rPr lang="en-US" sz="1600" kern="150" dirty="0" err="1" smtClean="0">
                          <a:solidFill>
                            <a:schemeClr val="tx1"/>
                          </a:solidFill>
                          <a:effectLst/>
                          <a:latin typeface="Times New Roman" panose="02020603050405020304" pitchFamily="18" charset="0"/>
                          <a:cs typeface="Times New Roman" panose="02020603050405020304" pitchFamily="18" charset="0"/>
                        </a:rPr>
                        <a:t>atetime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 </a:t>
                      </a:r>
                      <a:r>
                        <a:rPr lang="en-US" sz="1600" kern="150" dirty="0" smtClean="0">
                          <a:solidFill>
                            <a:schemeClr val="tx1"/>
                          </a:solidFill>
                          <a:effectLst/>
                          <a:latin typeface="Times New Roman" panose="02020603050405020304" pitchFamily="18" charset="0"/>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Default : </a:t>
                      </a: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systemdate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Date and Time of</a:t>
                      </a:r>
                      <a:r>
                        <a:rPr lang="en-US" sz="1600" baseline="0" dirty="0" smtClean="0">
                          <a:solidFill>
                            <a:schemeClr val="tx1"/>
                          </a:solidFill>
                          <a:latin typeface="Times New Roman" panose="02020603050405020304" pitchFamily="18" charset="0"/>
                          <a:cs typeface="Times New Roman" panose="02020603050405020304" pitchFamily="18" charset="0"/>
                        </a:rPr>
                        <a:t> vehicle added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1879">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Modify</a:t>
                      </a:r>
                      <a:r>
                        <a:rPr lang="en-US" sz="1600" kern="150" baseline="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Date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Datetime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Date and</a:t>
                      </a:r>
                      <a:r>
                        <a:rPr lang="en-US" sz="1600" baseline="0" dirty="0" smtClean="0">
                          <a:solidFill>
                            <a:schemeClr val="tx1"/>
                          </a:solidFill>
                          <a:latin typeface="Times New Roman" panose="02020603050405020304" pitchFamily="18" charset="0"/>
                          <a:cs typeface="Times New Roman" panose="02020603050405020304" pitchFamily="18" charset="0"/>
                        </a:rPr>
                        <a:t> </a:t>
                      </a:r>
                      <a:r>
                        <a:rPr lang="en-US" sz="1600" dirty="0" smtClean="0">
                          <a:solidFill>
                            <a:schemeClr val="tx1"/>
                          </a:solidFill>
                          <a:latin typeface="Times New Roman" panose="02020603050405020304" pitchFamily="18" charset="0"/>
                          <a:cs typeface="Times New Roman" panose="02020603050405020304" pitchFamily="18" charset="0"/>
                        </a:rPr>
                        <a:t>Time</a:t>
                      </a:r>
                      <a:r>
                        <a:rPr lang="en-US" sz="1600" baseline="0" dirty="0" smtClean="0">
                          <a:solidFill>
                            <a:schemeClr val="tx1"/>
                          </a:solidFill>
                          <a:latin typeface="Times New Roman" panose="02020603050405020304" pitchFamily="18" charset="0"/>
                          <a:cs typeface="Times New Roman" panose="02020603050405020304" pitchFamily="18" charset="0"/>
                        </a:rPr>
                        <a:t> of vehicle modify</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5215">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Created</a:t>
                      </a:r>
                      <a:r>
                        <a:rPr lang="en-US" sz="1600" kern="150" baseline="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By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50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Foreign</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Key</a:t>
                      </a:r>
                      <a:endPar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Name of</a:t>
                      </a:r>
                      <a:r>
                        <a:rPr lang="en-US" sz="1600" baseline="0" dirty="0" smtClean="0">
                          <a:solidFill>
                            <a:schemeClr val="tx1"/>
                          </a:solidFill>
                          <a:latin typeface="Times New Roman" panose="02020603050405020304" pitchFamily="18" charset="0"/>
                          <a:cs typeface="Times New Roman" panose="02020603050405020304" pitchFamily="18" charset="0"/>
                        </a:rPr>
                        <a:t> user that added vehicle</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9856">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ModifyBy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50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Foreign</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Key</a:t>
                      </a:r>
                      <a:endPar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Name of</a:t>
                      </a:r>
                      <a:r>
                        <a:rPr lang="en-US" sz="1600" baseline="0" dirty="0" smtClean="0">
                          <a:solidFill>
                            <a:schemeClr val="tx1"/>
                          </a:solidFill>
                          <a:latin typeface="Times New Roman" panose="02020603050405020304" pitchFamily="18" charset="0"/>
                          <a:cs typeface="Times New Roman" panose="02020603050405020304" pitchFamily="18" charset="0"/>
                        </a:rPr>
                        <a:t> user that modify vehicle</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TextBox 4"/>
          <p:cNvSpPr txBox="1"/>
          <p:nvPr/>
        </p:nvSpPr>
        <p:spPr>
          <a:xfrm>
            <a:off x="1041400" y="380712"/>
            <a:ext cx="8432800" cy="646331"/>
          </a:xfrm>
          <a:prstGeom prst="rect">
            <a:avLst/>
          </a:prstGeom>
          <a:noFill/>
        </p:spPr>
        <p:txBody>
          <a:bodyPr wrap="square" rtlCol="0">
            <a:spAutoFit/>
          </a:bodyPr>
          <a:lstStyle/>
          <a:p>
            <a:r>
              <a:rPr lang="en-US" sz="3600" b="1" dirty="0" smtClean="0">
                <a:latin typeface="Times New Roman" panose="02020603050405020304" pitchFamily="18" charset="0"/>
                <a:cs typeface="Times New Roman" panose="02020603050405020304" pitchFamily="18" charset="0"/>
              </a:rPr>
              <a:t>								Vehicle</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70451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592548637"/>
              </p:ext>
            </p:extLst>
          </p:nvPr>
        </p:nvGraphicFramePr>
        <p:xfrm>
          <a:off x="203200" y="1358899"/>
          <a:ext cx="11887200" cy="1767867"/>
        </p:xfrm>
        <a:graphic>
          <a:graphicData uri="http://schemas.openxmlformats.org/drawingml/2006/table">
            <a:tbl>
              <a:tblPr firstRow="1" bandRow="1">
                <a:tableStyleId>{E8034E78-7F5D-4C2E-B375-FC64B27BC917}</a:tableStyleId>
              </a:tblPr>
              <a:tblGrid>
                <a:gridCol w="1587433"/>
                <a:gridCol w="1435167"/>
                <a:gridCol w="1841500"/>
                <a:gridCol w="1663700"/>
                <a:gridCol w="1638300"/>
                <a:gridCol w="3721100"/>
              </a:tblGrid>
              <a:tr h="416735">
                <a:tc>
                  <a:txBody>
                    <a:bodyPr/>
                    <a:lstStyle/>
                    <a:p>
                      <a:r>
                        <a:rPr lang="en-US" sz="1600" dirty="0" smtClean="0">
                          <a:latin typeface="Times New Roman" panose="02020603050405020304" pitchFamily="18" charset="0"/>
                          <a:cs typeface="Times New Roman" panose="02020603050405020304" pitchFamily="18" charset="0"/>
                        </a:rPr>
                        <a:t>Field</a:t>
                      </a:r>
                      <a:r>
                        <a:rPr lang="en-US" sz="1600" baseline="0" dirty="0" smtClean="0">
                          <a:latin typeface="Times New Roman" panose="02020603050405020304" pitchFamily="18" charset="0"/>
                          <a:cs typeface="Times New Roman" panose="02020603050405020304" pitchFamily="18" charset="0"/>
                        </a:rPr>
                        <a:t> Name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Data type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Length</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Constraints</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Null/Not Null</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Description</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cs typeface="Times New Roman" panose="02020603050405020304" pitchFamily="18" charset="0"/>
                        </a:rPr>
                        <a:t>VehicleImgId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a:solidFill>
                            <a:schemeClr val="tx1"/>
                          </a:solidFill>
                          <a:effectLst/>
                          <a:latin typeface="Times New Roman" panose="02020603050405020304" pitchFamily="18" charset="0"/>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 </a:t>
                      </a:r>
                      <a:r>
                        <a:rPr lang="en-US" sz="1600" kern="150" dirty="0" smtClean="0">
                          <a:solidFill>
                            <a:schemeClr val="tx1"/>
                          </a:solidFill>
                          <a:effectLst/>
                          <a:latin typeface="Times New Roman" panose="02020603050405020304" pitchFamily="18" charset="0"/>
                          <a:cs typeface="Times New Roman" panose="02020603050405020304" pitchFamily="18" charset="0"/>
                        </a:rPr>
                        <a:t>8</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Primary </a:t>
                      </a:r>
                      <a:r>
                        <a:rPr lang="en-US" sz="1600" kern="150" dirty="0" smtClean="0">
                          <a:solidFill>
                            <a:schemeClr val="tx1"/>
                          </a:solidFill>
                          <a:effectLst/>
                          <a:latin typeface="Times New Roman" panose="02020603050405020304" pitchFamily="18" charset="0"/>
                          <a:cs typeface="Times New Roman" panose="02020603050405020304" pitchFamily="18" charset="0"/>
                        </a:rPr>
                        <a:t>Key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solidFill>
                            <a:schemeClr val="tx1"/>
                          </a:solidFill>
                          <a:latin typeface="Times New Roman" panose="02020603050405020304" pitchFamily="18" charset="0"/>
                          <a:cs typeface="Times New Roman" panose="02020603050405020304" pitchFamily="18" charset="0"/>
                        </a:rPr>
                        <a:t>Vehicle Image Id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mn-ea"/>
                          <a:cs typeface="Times New Roman" panose="02020603050405020304" pitchFamily="18" charset="0"/>
                        </a:rPr>
                        <a:t>Vehicle</a:t>
                      </a:r>
                      <a:r>
                        <a:rPr lang="en-US" sz="1600" kern="150" baseline="0" dirty="0" err="1" smtClean="0">
                          <a:solidFill>
                            <a:schemeClr val="tx1"/>
                          </a:solidFill>
                          <a:effectLst/>
                          <a:latin typeface="Times New Roman" panose="02020603050405020304" pitchFamily="18" charset="0"/>
                          <a:ea typeface="+mn-ea"/>
                          <a:cs typeface="Times New Roman" panose="02020603050405020304" pitchFamily="18" charset="0"/>
                        </a:rPr>
                        <a:t>ImgName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50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solidFill>
                            <a:schemeClr val="tx1"/>
                          </a:solidFill>
                          <a:latin typeface="Times New Roman" panose="02020603050405020304" pitchFamily="18" charset="0"/>
                          <a:cs typeface="Times New Roman" panose="02020603050405020304" pitchFamily="18" charset="0"/>
                        </a:rPr>
                        <a:t>Vehicle Image Name like voterId.jpeg</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26134">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mn-ea"/>
                          <a:cs typeface="Times New Roman" panose="02020603050405020304" pitchFamily="18" charset="0"/>
                        </a:rPr>
                        <a:t>VehicleId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mn-ea"/>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8</a:t>
                      </a:r>
                      <a:endParaRPr lang="en-US" sz="1600" dirty="0">
                        <a:solidFill>
                          <a:schemeClr val="tx1"/>
                        </a:solidFill>
                        <a:latin typeface="Times New Roman" panose="02020603050405020304" pitchFamily="18" charset="0"/>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Foreign</a:t>
                      </a:r>
                      <a:r>
                        <a:rPr lang="en-US" sz="1600" baseline="0" dirty="0" smtClean="0">
                          <a:solidFill>
                            <a:schemeClr val="tx1"/>
                          </a:solidFill>
                          <a:latin typeface="Times New Roman" panose="02020603050405020304" pitchFamily="18" charset="0"/>
                          <a:cs typeface="Times New Roman" panose="02020603050405020304" pitchFamily="18" charset="0"/>
                        </a:rPr>
                        <a:t> Key</a:t>
                      </a:r>
                      <a:endParaRPr lang="en-US" sz="1600" dirty="0">
                        <a:solidFill>
                          <a:schemeClr val="tx1"/>
                        </a:solidFill>
                        <a:latin typeface="Times New Roman" panose="02020603050405020304" pitchFamily="18" charset="0"/>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Vehicle</a:t>
                      </a:r>
                      <a:r>
                        <a:rPr lang="en-US" sz="1600" baseline="0" dirty="0" smtClean="0">
                          <a:solidFill>
                            <a:schemeClr val="tx1"/>
                          </a:solidFill>
                          <a:latin typeface="Times New Roman" panose="02020603050405020304" pitchFamily="18" charset="0"/>
                          <a:cs typeface="Times New Roman" panose="02020603050405020304" pitchFamily="18" charset="0"/>
                        </a:rPr>
                        <a:t> Id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TextBox 4"/>
          <p:cNvSpPr txBox="1"/>
          <p:nvPr/>
        </p:nvSpPr>
        <p:spPr>
          <a:xfrm>
            <a:off x="203200" y="558512"/>
            <a:ext cx="11887200"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Vehicle Image</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34718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18185786"/>
              </p:ext>
            </p:extLst>
          </p:nvPr>
        </p:nvGraphicFramePr>
        <p:xfrm>
          <a:off x="203200" y="1346199"/>
          <a:ext cx="11887200" cy="2845976"/>
        </p:xfrm>
        <a:graphic>
          <a:graphicData uri="http://schemas.openxmlformats.org/drawingml/2006/table">
            <a:tbl>
              <a:tblPr firstRow="1" bandRow="1">
                <a:tableStyleId>{E8034E78-7F5D-4C2E-B375-FC64B27BC917}</a:tableStyleId>
              </a:tblPr>
              <a:tblGrid>
                <a:gridCol w="1447800"/>
                <a:gridCol w="1435100"/>
                <a:gridCol w="1358900"/>
                <a:gridCol w="2133600"/>
                <a:gridCol w="1612900"/>
                <a:gridCol w="3898900"/>
              </a:tblGrid>
              <a:tr h="457616">
                <a:tc>
                  <a:txBody>
                    <a:bodyPr/>
                    <a:lstStyle/>
                    <a:p>
                      <a:r>
                        <a:rPr lang="en-US" sz="1600" dirty="0" smtClean="0">
                          <a:latin typeface="Times New Roman" panose="02020603050405020304" pitchFamily="18" charset="0"/>
                          <a:cs typeface="Times New Roman" panose="02020603050405020304" pitchFamily="18" charset="0"/>
                        </a:rPr>
                        <a:t>Field</a:t>
                      </a:r>
                      <a:r>
                        <a:rPr lang="en-US" sz="1600" baseline="0" dirty="0" smtClean="0">
                          <a:latin typeface="Times New Roman" panose="02020603050405020304" pitchFamily="18" charset="0"/>
                          <a:cs typeface="Times New Roman" panose="02020603050405020304" pitchFamily="18" charset="0"/>
                        </a:rPr>
                        <a:t> Name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Data type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Length</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Constraints</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Null/Not Null</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Description</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060">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cs typeface="Times New Roman" panose="02020603050405020304" pitchFamily="18" charset="0"/>
                        </a:rPr>
                        <a:t>UserId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 </a:t>
                      </a:r>
                      <a:r>
                        <a:rPr lang="en-US" sz="1600" kern="150" dirty="0" smtClean="0">
                          <a:solidFill>
                            <a:schemeClr val="tx1"/>
                          </a:solidFill>
                          <a:effectLst/>
                          <a:latin typeface="Times New Roman" panose="02020603050405020304" pitchFamily="18" charset="0"/>
                          <a:cs typeface="Times New Roman" panose="02020603050405020304" pitchFamily="18" charset="0"/>
                        </a:rPr>
                        <a:t>8</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Primary </a:t>
                      </a:r>
                      <a:r>
                        <a:rPr lang="en-US" sz="1600" kern="150" dirty="0" smtClean="0">
                          <a:solidFill>
                            <a:schemeClr val="tx1"/>
                          </a:solidFill>
                          <a:effectLst/>
                          <a:latin typeface="Times New Roman" panose="02020603050405020304" pitchFamily="18" charset="0"/>
                          <a:cs typeface="Times New Roman" panose="02020603050405020304" pitchFamily="18" charset="0"/>
                        </a:rPr>
                        <a:t>Key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solidFill>
                            <a:schemeClr val="tx1"/>
                          </a:solidFill>
                          <a:latin typeface="Times New Roman" panose="02020603050405020304" pitchFamily="18" charset="0"/>
                          <a:cs typeface="Times New Roman" panose="02020603050405020304" pitchFamily="18" charset="0"/>
                        </a:rPr>
                        <a:t>User Id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060">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cs typeface="Times New Roman" panose="02020603050405020304" pitchFamily="18" charset="0"/>
                        </a:rPr>
                        <a:t>FirstName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50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solidFill>
                            <a:schemeClr val="tx1"/>
                          </a:solidFill>
                          <a:latin typeface="Times New Roman" panose="02020603050405020304" pitchFamily="18" charset="0"/>
                          <a:cs typeface="Times New Roman" panose="02020603050405020304" pitchFamily="18" charset="0"/>
                        </a:rPr>
                        <a:t>First Name of User</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060">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a:t>
                      </a: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LastName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50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Last</a:t>
                      </a:r>
                      <a:r>
                        <a:rPr lang="en-US" sz="1600" baseline="0" dirty="0" smtClean="0">
                          <a:solidFill>
                            <a:schemeClr val="tx1"/>
                          </a:solidFill>
                          <a:latin typeface="Times New Roman" panose="02020603050405020304" pitchFamily="18" charset="0"/>
                          <a:cs typeface="Times New Roman" panose="02020603050405020304" pitchFamily="18" charset="0"/>
                        </a:rPr>
                        <a:t> Name of User</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060">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Email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80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Email of User</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060">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Contact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20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Contact of User</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060">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Password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255</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Password </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TextBox 4"/>
          <p:cNvSpPr txBox="1"/>
          <p:nvPr/>
        </p:nvSpPr>
        <p:spPr>
          <a:xfrm>
            <a:off x="203200" y="526187"/>
            <a:ext cx="11613662" cy="584775"/>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User</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78085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112513775"/>
              </p:ext>
            </p:extLst>
          </p:nvPr>
        </p:nvGraphicFramePr>
        <p:xfrm>
          <a:off x="203200" y="1646094"/>
          <a:ext cx="11887200" cy="2346960"/>
        </p:xfrm>
        <a:graphic>
          <a:graphicData uri="http://schemas.openxmlformats.org/drawingml/2006/table">
            <a:tbl>
              <a:tblPr firstRow="1" bandRow="1">
                <a:tableStyleId>{E8034E78-7F5D-4C2E-B375-FC64B27BC917}</a:tableStyleId>
              </a:tblPr>
              <a:tblGrid>
                <a:gridCol w="1587433"/>
                <a:gridCol w="1787098"/>
                <a:gridCol w="2128167"/>
                <a:gridCol w="2128167"/>
                <a:gridCol w="1625765"/>
                <a:gridCol w="2630570"/>
              </a:tblGrid>
              <a:tr h="268663">
                <a:tc>
                  <a:txBody>
                    <a:bodyPr/>
                    <a:lstStyle/>
                    <a:p>
                      <a:r>
                        <a:rPr lang="en-US" sz="1600" dirty="0" smtClean="0">
                          <a:latin typeface="Times New Roman" panose="02020603050405020304" pitchFamily="18" charset="0"/>
                          <a:cs typeface="Times New Roman" panose="02020603050405020304" pitchFamily="18" charset="0"/>
                        </a:rPr>
                        <a:t>Field</a:t>
                      </a:r>
                      <a:r>
                        <a:rPr lang="en-US" sz="1600" baseline="0" dirty="0" smtClean="0">
                          <a:latin typeface="Times New Roman" panose="02020603050405020304" pitchFamily="18" charset="0"/>
                          <a:cs typeface="Times New Roman" panose="02020603050405020304" pitchFamily="18" charset="0"/>
                        </a:rPr>
                        <a:t> Name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Data type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Length</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Constraints</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Null/Not Null</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Description</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0474">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mn-ea"/>
                          <a:cs typeface="Times New Roman" panose="02020603050405020304" pitchFamily="18" charset="0"/>
                        </a:rPr>
                        <a:t>ContactId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 </a:t>
                      </a:r>
                      <a:r>
                        <a:rPr lang="en-US" sz="1600" kern="150" dirty="0" smtClean="0">
                          <a:solidFill>
                            <a:schemeClr val="tx1"/>
                          </a:solidFill>
                          <a:effectLst/>
                          <a:latin typeface="Times New Roman" panose="02020603050405020304" pitchFamily="18" charset="0"/>
                          <a:cs typeface="Times New Roman" panose="02020603050405020304" pitchFamily="18" charset="0"/>
                        </a:rPr>
                        <a:t>8</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Primary </a:t>
                      </a:r>
                      <a:r>
                        <a:rPr lang="en-US" sz="1600" kern="150" dirty="0" smtClean="0">
                          <a:solidFill>
                            <a:schemeClr val="tx1"/>
                          </a:solidFill>
                          <a:effectLst/>
                          <a:latin typeface="Times New Roman" panose="02020603050405020304" pitchFamily="18" charset="0"/>
                          <a:cs typeface="Times New Roman" panose="02020603050405020304" pitchFamily="18" charset="0"/>
                        </a:rPr>
                        <a:t>Key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err="1" smtClean="0">
                          <a:solidFill>
                            <a:schemeClr val="tx1"/>
                          </a:solidFill>
                          <a:latin typeface="Times New Roman" panose="02020603050405020304" pitchFamily="18" charset="0"/>
                          <a:cs typeface="Times New Roman" panose="02020603050405020304" pitchFamily="18" charset="0"/>
                        </a:rPr>
                        <a:t>ContactId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0474">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cs typeface="Times New Roman" panose="02020603050405020304" pitchFamily="18" charset="0"/>
                        </a:rPr>
                        <a:t>FirstName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50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solidFill>
                            <a:schemeClr val="tx1"/>
                          </a:solidFill>
                          <a:latin typeface="Times New Roman" panose="02020603050405020304" pitchFamily="18" charset="0"/>
                          <a:cs typeface="Times New Roman" panose="02020603050405020304" pitchFamily="18" charset="0"/>
                        </a:rPr>
                        <a:t>First Name of User</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0474">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a:t>
                      </a: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LastName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50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Last</a:t>
                      </a:r>
                      <a:r>
                        <a:rPr lang="en-US" sz="1600" baseline="0" dirty="0" smtClean="0">
                          <a:solidFill>
                            <a:schemeClr val="tx1"/>
                          </a:solidFill>
                          <a:latin typeface="Times New Roman" panose="02020603050405020304" pitchFamily="18" charset="0"/>
                          <a:cs typeface="Times New Roman" panose="02020603050405020304" pitchFamily="18" charset="0"/>
                        </a:rPr>
                        <a:t> Name of User</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0474">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Email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100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Email of User</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0474">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Subject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50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Subject</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0474">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Message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255</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Message</a:t>
                      </a:r>
                      <a:r>
                        <a:rPr lang="en-US" sz="1600" baseline="0" dirty="0" smtClean="0">
                          <a:solidFill>
                            <a:schemeClr val="tx1"/>
                          </a:solidFill>
                          <a:latin typeface="Times New Roman" panose="02020603050405020304" pitchFamily="18" charset="0"/>
                          <a:cs typeface="Times New Roman" panose="02020603050405020304" pitchFamily="18" charset="0"/>
                        </a:rPr>
                        <a:t> or Description</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TextBox 4"/>
          <p:cNvSpPr txBox="1"/>
          <p:nvPr/>
        </p:nvSpPr>
        <p:spPr>
          <a:xfrm>
            <a:off x="-2" y="526187"/>
            <a:ext cx="12090401" cy="646331"/>
          </a:xfrm>
          <a:prstGeom prst="rect">
            <a:avLst/>
          </a:prstGeom>
          <a:noFill/>
        </p:spPr>
        <p:txBody>
          <a:bodyPr wrap="square" rtlCol="0">
            <a:spAutoFit/>
          </a:bodyPr>
          <a:lstStyle/>
          <a:p>
            <a:pPr algn="ctr"/>
            <a:r>
              <a:rPr lang="en-US" sz="3600" b="1" dirty="0" err="1" smtClean="0">
                <a:latin typeface="Times New Roman" panose="02020603050405020304" pitchFamily="18" charset="0"/>
                <a:cs typeface="Times New Roman" panose="02020603050405020304" pitchFamily="18" charset="0"/>
              </a:rPr>
              <a:t>ContactUs</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86247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83634739"/>
              </p:ext>
            </p:extLst>
          </p:nvPr>
        </p:nvGraphicFramePr>
        <p:xfrm>
          <a:off x="203200" y="1346198"/>
          <a:ext cx="11887200" cy="1460501"/>
        </p:xfrm>
        <a:graphic>
          <a:graphicData uri="http://schemas.openxmlformats.org/drawingml/2006/table">
            <a:tbl>
              <a:tblPr firstRow="1" bandRow="1">
                <a:tableStyleId>{E8034E78-7F5D-4C2E-B375-FC64B27BC917}</a:tableStyleId>
              </a:tblPr>
              <a:tblGrid>
                <a:gridCol w="1587433"/>
                <a:gridCol w="1787098"/>
                <a:gridCol w="2128167"/>
                <a:gridCol w="2128167"/>
                <a:gridCol w="1625765"/>
                <a:gridCol w="2630570"/>
              </a:tblGrid>
              <a:tr h="448073">
                <a:tc>
                  <a:txBody>
                    <a:bodyPr/>
                    <a:lstStyle/>
                    <a:p>
                      <a:r>
                        <a:rPr lang="en-US" sz="1600" dirty="0" smtClean="0">
                          <a:latin typeface="Times New Roman" panose="02020603050405020304" pitchFamily="18" charset="0"/>
                          <a:cs typeface="Times New Roman" panose="02020603050405020304" pitchFamily="18" charset="0"/>
                        </a:rPr>
                        <a:t>Field</a:t>
                      </a:r>
                      <a:r>
                        <a:rPr lang="en-US" sz="1600" baseline="0" dirty="0" smtClean="0">
                          <a:latin typeface="Times New Roman" panose="02020603050405020304" pitchFamily="18" charset="0"/>
                          <a:cs typeface="Times New Roman" panose="02020603050405020304" pitchFamily="18" charset="0"/>
                        </a:rPr>
                        <a:t> Name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Data type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Length</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Constraints</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Null/Not Null</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Description</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9759">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mn-ea"/>
                          <a:cs typeface="Times New Roman" panose="02020603050405020304" pitchFamily="18" charset="0"/>
                        </a:rPr>
                        <a:t>StatusId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 </a:t>
                      </a:r>
                      <a:r>
                        <a:rPr lang="en-US" sz="1600" kern="150" dirty="0" smtClean="0">
                          <a:solidFill>
                            <a:schemeClr val="tx1"/>
                          </a:solidFill>
                          <a:effectLst/>
                          <a:latin typeface="Times New Roman" panose="02020603050405020304" pitchFamily="18" charset="0"/>
                          <a:cs typeface="Times New Roman" panose="02020603050405020304" pitchFamily="18" charset="0"/>
                        </a:rPr>
                        <a:t>8</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Primary </a:t>
                      </a:r>
                      <a:r>
                        <a:rPr lang="en-US" sz="1600" kern="150" dirty="0" smtClean="0">
                          <a:solidFill>
                            <a:schemeClr val="tx1"/>
                          </a:solidFill>
                          <a:effectLst/>
                          <a:latin typeface="Times New Roman" panose="02020603050405020304" pitchFamily="18" charset="0"/>
                          <a:cs typeface="Times New Roman" panose="02020603050405020304" pitchFamily="18" charset="0"/>
                        </a:rPr>
                        <a:t>Key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Status</a:t>
                      </a:r>
                      <a:r>
                        <a:rPr lang="en-US" sz="1600" baseline="0" dirty="0" smtClean="0">
                          <a:solidFill>
                            <a:schemeClr val="tx1"/>
                          </a:solidFill>
                          <a:latin typeface="Times New Roman" panose="02020603050405020304" pitchFamily="18" charset="0"/>
                          <a:cs typeface="Times New Roman" panose="02020603050405020304" pitchFamily="18" charset="0"/>
                        </a:rPr>
                        <a:t> Id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22669">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cs typeface="Times New Roman" panose="02020603050405020304" pitchFamily="18" charset="0"/>
                        </a:rPr>
                        <a:t>Status</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30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solidFill>
                            <a:schemeClr val="tx1"/>
                          </a:solidFill>
                          <a:latin typeface="Times New Roman" panose="02020603050405020304" pitchFamily="18" charset="0"/>
                          <a:cs typeface="Times New Roman" panose="02020603050405020304" pitchFamily="18" charset="0"/>
                        </a:rPr>
                        <a:t>Accepted ,Rejected , Requested , Verified , etc.</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TextBox 4"/>
          <p:cNvSpPr txBox="1"/>
          <p:nvPr/>
        </p:nvSpPr>
        <p:spPr>
          <a:xfrm>
            <a:off x="203200" y="526187"/>
            <a:ext cx="11571458"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	Status</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69218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40770277"/>
              </p:ext>
            </p:extLst>
          </p:nvPr>
        </p:nvGraphicFramePr>
        <p:xfrm>
          <a:off x="203200" y="1346199"/>
          <a:ext cx="11887200" cy="4258346"/>
        </p:xfrm>
        <a:graphic>
          <a:graphicData uri="http://schemas.openxmlformats.org/drawingml/2006/table">
            <a:tbl>
              <a:tblPr firstRow="1" bandRow="1">
                <a:tableStyleId>{E8034E78-7F5D-4C2E-B375-FC64B27BC917}</a:tableStyleId>
              </a:tblPr>
              <a:tblGrid>
                <a:gridCol w="1587433"/>
                <a:gridCol w="1282767"/>
                <a:gridCol w="1346200"/>
                <a:gridCol w="1778000"/>
                <a:gridCol w="1549400"/>
                <a:gridCol w="4343400"/>
              </a:tblGrid>
              <a:tr h="416735">
                <a:tc>
                  <a:txBody>
                    <a:bodyPr/>
                    <a:lstStyle/>
                    <a:p>
                      <a:r>
                        <a:rPr lang="en-US" sz="1600" dirty="0" smtClean="0">
                          <a:latin typeface="Times New Roman" panose="02020603050405020304" pitchFamily="18" charset="0"/>
                          <a:cs typeface="Times New Roman" panose="02020603050405020304" pitchFamily="18" charset="0"/>
                        </a:rPr>
                        <a:t>Field</a:t>
                      </a:r>
                      <a:r>
                        <a:rPr lang="en-US" sz="1600" baseline="0" dirty="0" smtClean="0">
                          <a:latin typeface="Times New Roman" panose="02020603050405020304" pitchFamily="18" charset="0"/>
                          <a:cs typeface="Times New Roman" panose="02020603050405020304" pitchFamily="18" charset="0"/>
                        </a:rPr>
                        <a:t> Name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Data type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Length</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Constraints</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Null/Not Null</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Description</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mn-ea"/>
                          <a:cs typeface="Times New Roman" panose="02020603050405020304" pitchFamily="18" charset="0"/>
                        </a:rPr>
                        <a:t>QuoteId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 </a:t>
                      </a:r>
                      <a:r>
                        <a:rPr lang="en-US" sz="1600" kern="150" dirty="0" smtClean="0">
                          <a:solidFill>
                            <a:schemeClr val="tx1"/>
                          </a:solidFill>
                          <a:effectLst/>
                          <a:latin typeface="Times New Roman" panose="02020603050405020304" pitchFamily="18" charset="0"/>
                          <a:cs typeface="Times New Roman" panose="02020603050405020304" pitchFamily="18" charset="0"/>
                        </a:rPr>
                        <a:t>8</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Primary </a:t>
                      </a:r>
                      <a:r>
                        <a:rPr lang="en-US" sz="1600" kern="150" dirty="0" smtClean="0">
                          <a:solidFill>
                            <a:schemeClr val="tx1"/>
                          </a:solidFill>
                          <a:effectLst/>
                          <a:latin typeface="Times New Roman" panose="02020603050405020304" pitchFamily="18" charset="0"/>
                          <a:cs typeface="Times New Roman" panose="02020603050405020304" pitchFamily="18" charset="0"/>
                        </a:rPr>
                        <a:t>Key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err="1" smtClean="0">
                          <a:solidFill>
                            <a:schemeClr val="tx1"/>
                          </a:solidFill>
                          <a:latin typeface="Times New Roman" panose="02020603050405020304" pitchFamily="18" charset="0"/>
                          <a:cs typeface="Times New Roman" panose="02020603050405020304" pitchFamily="18" charset="0"/>
                        </a:rPr>
                        <a:t>QuoteId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mn-ea"/>
                          <a:cs typeface="Times New Roman" panose="02020603050405020304" pitchFamily="18" charset="0"/>
                        </a:rPr>
                        <a:t>Vehicle</a:t>
                      </a:r>
                      <a:r>
                        <a:rPr lang="en-US" sz="1600" kern="150" baseline="0" dirty="0" err="1" smtClean="0">
                          <a:solidFill>
                            <a:schemeClr val="tx1"/>
                          </a:solidFill>
                          <a:effectLst/>
                          <a:latin typeface="Times New Roman" panose="02020603050405020304" pitchFamily="18" charset="0"/>
                          <a:ea typeface="+mn-ea"/>
                          <a:cs typeface="Times New Roman" panose="02020603050405020304" pitchFamily="18" charset="0"/>
                        </a:rPr>
                        <a:t>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mn-ea"/>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8</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Foreign Key</a:t>
                      </a: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err="1" smtClean="0">
                          <a:solidFill>
                            <a:schemeClr val="tx1"/>
                          </a:solidFill>
                          <a:latin typeface="Times New Roman" panose="02020603050405020304" pitchFamily="18" charset="0"/>
                          <a:cs typeface="Times New Roman" panose="02020603050405020304" pitchFamily="18" charset="0"/>
                        </a:rPr>
                        <a:t>VehicleId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a:t>
                      </a: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UserId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8</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Foreign Key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smtClean="0">
                          <a:solidFill>
                            <a:schemeClr val="tx1"/>
                          </a:solidFill>
                          <a:latin typeface="Times New Roman" panose="02020603050405020304" pitchFamily="18" charset="0"/>
                          <a:cs typeface="Times New Roman" panose="02020603050405020304" pitchFamily="18" charset="0"/>
                        </a:rPr>
                        <a:t>UserId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Duration</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4</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Duration</a:t>
                      </a:r>
                      <a:r>
                        <a:rPr lang="en-US" sz="1600" baseline="0" dirty="0" smtClean="0">
                          <a:solidFill>
                            <a:schemeClr val="tx1"/>
                          </a:solidFill>
                          <a:latin typeface="Times New Roman" panose="02020603050405020304" pitchFamily="18" charset="0"/>
                          <a:cs typeface="Times New Roman" panose="02020603050405020304" pitchFamily="18" charset="0"/>
                        </a:rPr>
                        <a:t> like 12 months,24 months etc.</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Downpayment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8</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Downpayment like Rs.100000,Rs.50000,etc.</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TotalAmount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bigint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10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Calculation</a:t>
                      </a:r>
                      <a:r>
                        <a:rPr lang="en-US" sz="1600" baseline="0" dirty="0" smtClean="0">
                          <a:solidFill>
                            <a:schemeClr val="tx1"/>
                          </a:solidFill>
                          <a:latin typeface="Times New Roman" panose="02020603050405020304" pitchFamily="18" charset="0"/>
                          <a:cs typeface="Times New Roman" panose="02020603050405020304" pitchFamily="18" charset="0"/>
                        </a:rPr>
                        <a:t> of Amount pay per month by user</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StatusId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8</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Foreign Key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StatusId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Details</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100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Details stores reason for status like if document rejected reason will specified in details</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err="1">
                          <a:solidFill>
                            <a:schemeClr val="tx1"/>
                          </a:solidFill>
                          <a:effectLst/>
                          <a:latin typeface="Times New Roman" panose="02020603050405020304" pitchFamily="18" charset="0"/>
                          <a:cs typeface="Times New Roman" panose="02020603050405020304" pitchFamily="18" charset="0"/>
                        </a:rPr>
                        <a:t>IsActive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bit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a:t>
                      </a:r>
                      <a:endParaRPr lang="en-US" sz="1600" dirty="0">
                        <a:solidFill>
                          <a:schemeClr val="tx1"/>
                        </a:solidFill>
                        <a:latin typeface="Times New Roman" panose="02020603050405020304" pitchFamily="18" charset="0"/>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Default:1(true)</a:t>
                      </a:r>
                      <a:endParaRPr lang="en-US" sz="1600" dirty="0">
                        <a:solidFill>
                          <a:schemeClr val="tx1"/>
                        </a:solidFill>
                        <a:latin typeface="Times New Roman" panose="02020603050405020304" pitchFamily="18" charset="0"/>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Stores</a:t>
                      </a:r>
                      <a:r>
                        <a:rPr lang="en-US" sz="1600" baseline="0" dirty="0" smtClean="0">
                          <a:solidFill>
                            <a:schemeClr val="tx1"/>
                          </a:solidFill>
                          <a:latin typeface="Times New Roman" panose="02020603050405020304" pitchFamily="18" charset="0"/>
                          <a:cs typeface="Times New Roman" panose="02020603050405020304" pitchFamily="18" charset="0"/>
                        </a:rPr>
                        <a:t> status 1(Active) or  0(In Active)</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err="1">
                          <a:solidFill>
                            <a:schemeClr val="tx1"/>
                          </a:solidFill>
                          <a:effectLst/>
                          <a:latin typeface="Times New Roman" panose="02020603050405020304" pitchFamily="18" charset="0"/>
                          <a:cs typeface="Times New Roman" panose="02020603050405020304" pitchFamily="18" charset="0"/>
                        </a:rPr>
                        <a:t>IsDelete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bit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 </a:t>
                      </a:r>
                      <a:r>
                        <a:rPr lang="en-US" sz="1600" kern="150" dirty="0" smtClean="0">
                          <a:solidFill>
                            <a:schemeClr val="tx1"/>
                          </a:solidFill>
                          <a:effectLst/>
                          <a:latin typeface="Times New Roman" panose="02020603050405020304" pitchFamily="18" charset="0"/>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Default:0(false)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Stores</a:t>
                      </a:r>
                      <a:r>
                        <a:rPr lang="en-US" sz="1600" baseline="0" dirty="0" smtClean="0">
                          <a:solidFill>
                            <a:schemeClr val="tx1"/>
                          </a:solidFill>
                          <a:latin typeface="Times New Roman" panose="02020603050405020304" pitchFamily="18" charset="0"/>
                          <a:cs typeface="Times New Roman" panose="02020603050405020304" pitchFamily="18" charset="0"/>
                        </a:rPr>
                        <a:t> status true(Deleted) or  false(Not Deleted)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TextBox 4"/>
          <p:cNvSpPr txBox="1"/>
          <p:nvPr/>
        </p:nvSpPr>
        <p:spPr>
          <a:xfrm>
            <a:off x="203200" y="526187"/>
            <a:ext cx="11684000"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Quote</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82463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763431354"/>
              </p:ext>
            </p:extLst>
          </p:nvPr>
        </p:nvGraphicFramePr>
        <p:xfrm>
          <a:off x="203200" y="1346199"/>
          <a:ext cx="11887200" cy="2662472"/>
        </p:xfrm>
        <a:graphic>
          <a:graphicData uri="http://schemas.openxmlformats.org/drawingml/2006/table">
            <a:tbl>
              <a:tblPr firstRow="1" bandRow="1">
                <a:tableStyleId>{E8034E78-7F5D-4C2E-B375-FC64B27BC917}</a:tableStyleId>
              </a:tblPr>
              <a:tblGrid>
                <a:gridCol w="1587433"/>
                <a:gridCol w="1787098"/>
                <a:gridCol w="2128167"/>
                <a:gridCol w="2128167"/>
                <a:gridCol w="1625765"/>
                <a:gridCol w="2630570"/>
              </a:tblGrid>
              <a:tr h="416735">
                <a:tc>
                  <a:txBody>
                    <a:bodyPr/>
                    <a:lstStyle/>
                    <a:p>
                      <a:r>
                        <a:rPr lang="en-US" sz="1600" dirty="0" smtClean="0">
                          <a:latin typeface="Times New Roman" panose="02020603050405020304" pitchFamily="18" charset="0"/>
                          <a:cs typeface="Times New Roman" panose="02020603050405020304" pitchFamily="18" charset="0"/>
                        </a:rPr>
                        <a:t>Field</a:t>
                      </a:r>
                      <a:r>
                        <a:rPr lang="en-US" sz="1600" baseline="0" dirty="0" smtClean="0">
                          <a:latin typeface="Times New Roman" panose="02020603050405020304" pitchFamily="18" charset="0"/>
                          <a:cs typeface="Times New Roman" panose="02020603050405020304" pitchFamily="18" charset="0"/>
                        </a:rPr>
                        <a:t> Name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Data type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Length</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Constraints</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Null/Not Null</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Description</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mn-ea"/>
                          <a:cs typeface="Times New Roman" panose="02020603050405020304" pitchFamily="18" charset="0"/>
                        </a:rPr>
                        <a:t>DocId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 </a:t>
                      </a:r>
                      <a:r>
                        <a:rPr lang="en-US" sz="1600" kern="150" dirty="0" smtClean="0">
                          <a:solidFill>
                            <a:schemeClr val="tx1"/>
                          </a:solidFill>
                          <a:effectLst/>
                          <a:latin typeface="Times New Roman" panose="02020603050405020304" pitchFamily="18" charset="0"/>
                          <a:cs typeface="Times New Roman" panose="02020603050405020304" pitchFamily="18" charset="0"/>
                        </a:rPr>
                        <a:t>8</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Primary </a:t>
                      </a:r>
                      <a:r>
                        <a:rPr lang="en-US" sz="1600" kern="150" dirty="0" smtClean="0">
                          <a:solidFill>
                            <a:schemeClr val="tx1"/>
                          </a:solidFill>
                          <a:effectLst/>
                          <a:latin typeface="Times New Roman" panose="02020603050405020304" pitchFamily="18" charset="0"/>
                          <a:cs typeface="Times New Roman" panose="02020603050405020304" pitchFamily="18" charset="0"/>
                        </a:rPr>
                        <a:t>Key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err="1" smtClean="0">
                          <a:solidFill>
                            <a:schemeClr val="tx1"/>
                          </a:solidFill>
                          <a:latin typeface="Times New Roman" panose="02020603050405020304" pitchFamily="18" charset="0"/>
                          <a:cs typeface="Times New Roman" panose="02020603050405020304" pitchFamily="18" charset="0"/>
                        </a:rPr>
                        <a:t>DocId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DocName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mn-ea"/>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100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solidFill>
                            <a:schemeClr val="tx1"/>
                          </a:solidFill>
                          <a:latin typeface="Times New Roman" panose="02020603050405020304" pitchFamily="18" charset="0"/>
                          <a:cs typeface="Times New Roman" panose="02020603050405020304" pitchFamily="18" charset="0"/>
                        </a:rPr>
                        <a:t>Name of Document like voterId.png</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a:t>
                      </a: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DocData</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255</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Document</a:t>
                      </a:r>
                      <a:r>
                        <a:rPr lang="en-US" sz="1600" baseline="0" dirty="0" smtClean="0">
                          <a:solidFill>
                            <a:schemeClr val="tx1"/>
                          </a:solidFill>
                          <a:latin typeface="Times New Roman" panose="02020603050405020304" pitchFamily="18" charset="0"/>
                          <a:cs typeface="Times New Roman" panose="02020603050405020304" pitchFamily="18" charset="0"/>
                        </a:rPr>
                        <a:t> data</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DocContentType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50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Type</a:t>
                      </a:r>
                      <a:r>
                        <a:rPr lang="en-US" sz="1600" baseline="0" dirty="0" smtClean="0">
                          <a:solidFill>
                            <a:schemeClr val="tx1"/>
                          </a:solidFill>
                          <a:latin typeface="Times New Roman" panose="02020603050405020304" pitchFamily="18" charset="0"/>
                          <a:cs typeface="Times New Roman" panose="02020603050405020304" pitchFamily="18" charset="0"/>
                        </a:rPr>
                        <a:t> of Document like </a:t>
                      </a:r>
                      <a:r>
                        <a:rPr lang="en-US" sz="1600" baseline="0" dirty="0" err="1" smtClean="0">
                          <a:solidFill>
                            <a:schemeClr val="tx1"/>
                          </a:solidFill>
                          <a:latin typeface="Times New Roman" panose="02020603050405020304" pitchFamily="18" charset="0"/>
                          <a:cs typeface="Times New Roman" panose="02020603050405020304" pitchFamily="18" charset="0"/>
                        </a:rPr>
                        <a:t>png,jpeg,etc</a:t>
                      </a:r>
                      <a:r>
                        <a:rPr lang="en-US" sz="1600" baseline="0" dirty="0" smtClean="0">
                          <a:solidFill>
                            <a:schemeClr val="tx1"/>
                          </a:solidFill>
                          <a:latin typeface="Times New Roman" panose="02020603050405020304" pitchFamily="18" charset="0"/>
                          <a:cs typeface="Times New Roman" panose="02020603050405020304" pitchFamily="18" charset="0"/>
                        </a:rPr>
                        <a:t>.</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QuoteId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8</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Foreign Key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smtClean="0">
                          <a:solidFill>
                            <a:schemeClr val="tx1"/>
                          </a:solidFill>
                          <a:latin typeface="Times New Roman" panose="02020603050405020304" pitchFamily="18" charset="0"/>
                          <a:cs typeface="Times New Roman" panose="02020603050405020304" pitchFamily="18" charset="0"/>
                        </a:rPr>
                        <a:t>QuoteId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TextBox 4"/>
          <p:cNvSpPr txBox="1"/>
          <p:nvPr/>
        </p:nvSpPr>
        <p:spPr>
          <a:xfrm>
            <a:off x="203200" y="526187"/>
            <a:ext cx="11887200"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Document</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6290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136855103"/>
              </p:ext>
            </p:extLst>
          </p:nvPr>
        </p:nvGraphicFramePr>
        <p:xfrm>
          <a:off x="203200" y="1346199"/>
          <a:ext cx="11887200" cy="4258346"/>
        </p:xfrm>
        <a:graphic>
          <a:graphicData uri="http://schemas.openxmlformats.org/drawingml/2006/table">
            <a:tbl>
              <a:tblPr firstRow="1" bandRow="1">
                <a:tableStyleId>{E8034E78-7F5D-4C2E-B375-FC64B27BC917}</a:tableStyleId>
              </a:tblPr>
              <a:tblGrid>
                <a:gridCol w="1587433"/>
                <a:gridCol w="1257367"/>
                <a:gridCol w="1612900"/>
                <a:gridCol w="1955800"/>
                <a:gridCol w="1587500"/>
                <a:gridCol w="3886200"/>
              </a:tblGrid>
              <a:tr h="416735">
                <a:tc>
                  <a:txBody>
                    <a:bodyPr/>
                    <a:lstStyle/>
                    <a:p>
                      <a:r>
                        <a:rPr lang="en-US" sz="1600" dirty="0" smtClean="0">
                          <a:latin typeface="Times New Roman" panose="02020603050405020304" pitchFamily="18" charset="0"/>
                          <a:cs typeface="Times New Roman" panose="02020603050405020304" pitchFamily="18" charset="0"/>
                        </a:rPr>
                        <a:t>Field</a:t>
                      </a:r>
                      <a:r>
                        <a:rPr lang="en-US" sz="1600" baseline="0" dirty="0" smtClean="0">
                          <a:latin typeface="Times New Roman" panose="02020603050405020304" pitchFamily="18" charset="0"/>
                          <a:cs typeface="Times New Roman" panose="02020603050405020304" pitchFamily="18" charset="0"/>
                        </a:rPr>
                        <a:t> Name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Data type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Length</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Constraints</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Null/Not Null</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latin typeface="Times New Roman" panose="02020603050405020304" pitchFamily="18" charset="0"/>
                          <a:cs typeface="Times New Roman" panose="02020603050405020304" pitchFamily="18" charset="0"/>
                        </a:rPr>
                        <a:t>Description</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mn-ea"/>
                          <a:cs typeface="Times New Roman" panose="02020603050405020304" pitchFamily="18" charset="0"/>
                        </a:rPr>
                        <a:t>PaymentId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 </a:t>
                      </a:r>
                      <a:r>
                        <a:rPr lang="en-US" sz="1600" kern="150" dirty="0" smtClean="0">
                          <a:solidFill>
                            <a:schemeClr val="tx1"/>
                          </a:solidFill>
                          <a:effectLst/>
                          <a:latin typeface="Times New Roman" panose="02020603050405020304" pitchFamily="18" charset="0"/>
                          <a:cs typeface="Times New Roman" panose="02020603050405020304" pitchFamily="18" charset="0"/>
                        </a:rPr>
                        <a:t>8</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cs typeface="Times New Roman" panose="02020603050405020304" pitchFamily="18" charset="0"/>
                        </a:rPr>
                        <a:t>Primary </a:t>
                      </a:r>
                      <a:r>
                        <a:rPr lang="en-US" sz="1600" kern="150" dirty="0" smtClean="0">
                          <a:solidFill>
                            <a:schemeClr val="tx1"/>
                          </a:solidFill>
                          <a:effectLst/>
                          <a:latin typeface="Times New Roman" panose="02020603050405020304" pitchFamily="18" charset="0"/>
                          <a:cs typeface="Times New Roman" panose="02020603050405020304" pitchFamily="18" charset="0"/>
                        </a:rPr>
                        <a:t>Key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solidFill>
                            <a:schemeClr val="tx1"/>
                          </a:solidFill>
                          <a:latin typeface="Times New Roman" panose="02020603050405020304" pitchFamily="18" charset="0"/>
                          <a:cs typeface="Times New Roman" panose="02020603050405020304" pitchFamily="18" charset="0"/>
                        </a:rPr>
                        <a:t>Payment  Id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Amount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mn-ea"/>
                          <a:cs typeface="Times New Roman" panose="02020603050405020304" pitchFamily="18" charset="0"/>
                        </a:rPr>
                        <a:t>double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solidFill>
                            <a:schemeClr val="tx1"/>
                          </a:solidFill>
                          <a:latin typeface="Times New Roman" panose="02020603050405020304" pitchFamily="18" charset="0"/>
                          <a:cs typeface="Times New Roman" panose="02020603050405020304" pitchFamily="18" charset="0"/>
                        </a:rPr>
                        <a:t>Amount</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a:t>
                      </a: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QuoteId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8</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Foreign Key</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Quote Id</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TransactionId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11</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Unique</a:t>
                      </a:r>
                      <a:r>
                        <a:rPr lang="en-US" sz="1600" baseline="0" dirty="0" smtClean="0">
                          <a:solidFill>
                            <a:schemeClr val="tx1"/>
                          </a:solidFill>
                          <a:latin typeface="Times New Roman" panose="02020603050405020304" pitchFamily="18" charset="0"/>
                          <a:cs typeface="Times New Roman" panose="02020603050405020304" pitchFamily="18" charset="0"/>
                        </a:rPr>
                        <a:t> transaction id generated by </a:t>
                      </a:r>
                      <a:r>
                        <a:rPr lang="en-US" sz="1600" baseline="0" dirty="0" err="1" smtClean="0">
                          <a:solidFill>
                            <a:schemeClr val="tx1"/>
                          </a:solidFill>
                          <a:latin typeface="Times New Roman" panose="02020603050405020304" pitchFamily="18" charset="0"/>
                          <a:cs typeface="Times New Roman" panose="02020603050405020304" pitchFamily="18" charset="0"/>
                        </a:rPr>
                        <a:t>paytm</a:t>
                      </a:r>
                      <a:r>
                        <a:rPr lang="en-US" sz="1600" baseline="0" dirty="0" smtClean="0">
                          <a:solidFill>
                            <a:schemeClr val="tx1"/>
                          </a:solidFill>
                          <a:latin typeface="Times New Roman" panose="02020603050405020304" pitchFamily="18" charset="0"/>
                          <a:cs typeface="Times New Roman" panose="02020603050405020304" pitchFamily="18" charset="0"/>
                        </a:rPr>
                        <a:t>(payment gateway)</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PaymentMode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50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Mode</a:t>
                      </a:r>
                      <a:r>
                        <a:rPr lang="en-US" sz="1600" baseline="0" dirty="0" smtClean="0">
                          <a:solidFill>
                            <a:schemeClr val="tx1"/>
                          </a:solidFill>
                          <a:latin typeface="Times New Roman" panose="02020603050405020304" pitchFamily="18" charset="0"/>
                          <a:cs typeface="Times New Roman" panose="02020603050405020304" pitchFamily="18" charset="0"/>
                        </a:rPr>
                        <a:t> of payment like </a:t>
                      </a:r>
                      <a:r>
                        <a:rPr lang="en-US" sz="1600" baseline="0" dirty="0" err="1" smtClean="0">
                          <a:solidFill>
                            <a:schemeClr val="tx1"/>
                          </a:solidFill>
                          <a:latin typeface="Times New Roman" panose="02020603050405020304" pitchFamily="18" charset="0"/>
                          <a:cs typeface="Times New Roman" panose="02020603050405020304" pitchFamily="18" charset="0"/>
                        </a:rPr>
                        <a:t>cheque,etc</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StatusId</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int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8</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Foreign Key</a:t>
                      </a: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Status Id.</a:t>
                      </a:r>
                      <a:r>
                        <a:rPr lang="en-US" sz="1600" baseline="0" dirty="0" smtClean="0">
                          <a:solidFill>
                            <a:schemeClr val="tx1"/>
                          </a:solidFill>
                          <a:latin typeface="Times New Roman" panose="02020603050405020304" pitchFamily="18" charset="0"/>
                          <a:cs typeface="Times New Roman" panose="02020603050405020304" pitchFamily="18" charset="0"/>
                        </a:rPr>
                        <a:t> </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PaymentDate</a:t>
                      </a: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datetime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a:t>
                      </a:r>
                      <a:r>
                        <a:rPr lang="en-US" sz="1600" kern="150" baseline="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Date of payment </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StatusReponse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varchar</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100</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aseline="0" dirty="0" smtClean="0">
                          <a:solidFill>
                            <a:schemeClr val="tx1"/>
                          </a:solidFill>
                          <a:latin typeface="Times New Roman" panose="02020603050405020304" pitchFamily="18" charset="0"/>
                          <a:cs typeface="Times New Roman" panose="02020603050405020304" pitchFamily="18" charset="0"/>
                        </a:rPr>
                        <a:t>Store Details of Status.</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StartDate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datetime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Start</a:t>
                      </a:r>
                      <a:r>
                        <a:rPr lang="en-US" sz="1600" baseline="0" dirty="0" smtClean="0">
                          <a:solidFill>
                            <a:schemeClr val="tx1"/>
                          </a:solidFill>
                          <a:latin typeface="Times New Roman" panose="02020603050405020304" pitchFamily="18" charset="0"/>
                          <a:cs typeface="Times New Roman" panose="02020603050405020304" pitchFamily="18" charset="0"/>
                        </a:rPr>
                        <a:t> Date of Installment </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2499">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EndDate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err="1"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datetime</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a:t>
                      </a: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600" kern="150" dirty="0" smtClean="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rPr>
                        <a:t>Not Null</a:t>
                      </a:r>
                      <a:endParaRPr lang="en-US" sz="1600" kern="150" dirty="0">
                        <a:solidFill>
                          <a:schemeClr val="tx1"/>
                        </a:solidFill>
                        <a:effectLst/>
                        <a:latin typeface="Times New Roman" panose="02020603050405020304" pitchFamily="18" charset="0"/>
                        <a:ea typeface="NSimSun" panose="02010609030101010101" pitchFamily="49" charset="-122"/>
                        <a:cs typeface="Times New Roman" panose="02020603050405020304" pitchFamily="18" charset="0"/>
                      </a:endParaRPr>
                    </a:p>
                  </a:txBody>
                  <a:tcPr marL="34925" marR="34925" marT="34925" marB="349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solidFill>
                            <a:schemeClr val="tx1"/>
                          </a:solidFill>
                          <a:latin typeface="Times New Roman" panose="02020603050405020304" pitchFamily="18" charset="0"/>
                          <a:cs typeface="Times New Roman" panose="02020603050405020304" pitchFamily="18" charset="0"/>
                        </a:rPr>
                        <a:t>End Date of Installment</a:t>
                      </a:r>
                      <a:endParaRPr lang="en-US" sz="1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TextBox 4"/>
          <p:cNvSpPr txBox="1"/>
          <p:nvPr/>
        </p:nvSpPr>
        <p:spPr>
          <a:xfrm>
            <a:off x="1260855" y="526187"/>
            <a:ext cx="8432800"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	</a:t>
            </a:r>
            <a:r>
              <a:rPr lang="en-US" sz="3600" b="1" dirty="0" smtClean="0">
                <a:latin typeface="Times New Roman" panose="02020603050405020304" pitchFamily="18" charset="0"/>
                <a:cs typeface="Times New Roman" panose="02020603050405020304" pitchFamily="18" charset="0"/>
              </a:rPr>
              <a:t>						Payment Details</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86735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954512" cy="889000"/>
          </a:xfrm>
        </p:spPr>
        <p:txBody>
          <a:bodyPr>
            <a:normAutofit/>
          </a:bodyPr>
          <a:lstStyle/>
          <a:p>
            <a:pPr algn="ctr"/>
            <a:r>
              <a:rPr lang="en-US" b="1" u="sng" dirty="0" smtClean="0">
                <a:solidFill>
                  <a:srgbClr val="002060"/>
                </a:solidFill>
                <a:latin typeface="Times New Roman" panose="02020603050405020304" pitchFamily="18" charset="0"/>
                <a:cs typeface="Times New Roman" panose="02020603050405020304" pitchFamily="18" charset="0"/>
              </a:rPr>
              <a:t>Screenshots: Admin Side</a:t>
            </a:r>
            <a:endParaRPr lang="en-US" b="1" u="sng" dirty="0">
              <a:solidFill>
                <a:srgbClr val="00206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711200" y="5295900"/>
            <a:ext cx="10909300" cy="400110"/>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Admin side Login Page</a:t>
            </a:r>
            <a:endParaRPr lang="en-US" sz="2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3302"/>
          <a:stretch/>
        </p:blipFill>
        <p:spPr>
          <a:xfrm>
            <a:off x="711200" y="1227969"/>
            <a:ext cx="10789634" cy="4047891"/>
          </a:xfrm>
          <a:prstGeom prst="rect">
            <a:avLst/>
          </a:prstGeom>
        </p:spPr>
      </p:pic>
      <p:sp>
        <p:nvSpPr>
          <p:cNvPr id="9" name="Rectangle 8"/>
          <p:cNvSpPr/>
          <p:nvPr/>
        </p:nvSpPr>
        <p:spPr>
          <a:xfrm>
            <a:off x="2263104" y="2796999"/>
            <a:ext cx="3477296" cy="10431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165850" y="2949262"/>
            <a:ext cx="3995581" cy="369332"/>
          </a:xfrm>
          <a:prstGeom prst="rect">
            <a:avLst/>
          </a:prstGeom>
          <a:noFill/>
        </p:spPr>
        <p:txBody>
          <a:bodyPr wrap="square" rtlCol="0">
            <a:spAutoFit/>
          </a:bodyPr>
          <a:lstStyle/>
          <a:p>
            <a:r>
              <a:rPr lang="en-US" dirty="0" smtClean="0"/>
              <a:t>Form Validation</a:t>
            </a:r>
            <a:endParaRPr lang="en-US" dirty="0"/>
          </a:p>
        </p:txBody>
      </p:sp>
      <p:cxnSp>
        <p:nvCxnSpPr>
          <p:cNvPr id="18" name="Straight Arrow Connector 17"/>
          <p:cNvCxnSpPr>
            <a:stCxn id="10" idx="1"/>
          </p:cNvCxnSpPr>
          <p:nvPr/>
        </p:nvCxnSpPr>
        <p:spPr>
          <a:xfrm flipH="1">
            <a:off x="5740400" y="3133928"/>
            <a:ext cx="425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9228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10497312" cy="673100"/>
          </a:xfrm>
        </p:spPr>
        <p:txBody>
          <a:bodyPr>
            <a:normAutofit fontScale="90000"/>
          </a:bodyPr>
          <a:lstStyle/>
          <a:p>
            <a:r>
              <a:rPr lang="en-US" sz="4800" b="1" u="sng" dirty="0" smtClean="0">
                <a:solidFill>
                  <a:srgbClr val="002060"/>
                </a:solidFill>
                <a:latin typeface="Times New Roman" panose="02020603050405020304" pitchFamily="18" charset="0"/>
                <a:cs typeface="Times New Roman" panose="02020603050405020304" pitchFamily="18" charset="0"/>
              </a:rPr>
              <a:t>Proposed</a:t>
            </a:r>
            <a:r>
              <a:rPr lang="en-US" sz="4800" b="1" u="sng" dirty="0" smtClean="0">
                <a:solidFill>
                  <a:srgbClr val="002060"/>
                </a:solidFill>
                <a:latin typeface="Arial" panose="020B0604020202020204" pitchFamily="34" charset="0"/>
                <a:cs typeface="Arial" panose="020B0604020202020204" pitchFamily="34" charset="0"/>
              </a:rPr>
              <a:t> </a:t>
            </a:r>
            <a:r>
              <a:rPr lang="en-US" sz="4800" b="1" u="sng" dirty="0" smtClean="0">
                <a:solidFill>
                  <a:srgbClr val="002060"/>
                </a:solidFill>
                <a:latin typeface="Arial" panose="020B0604020202020204" pitchFamily="34" charset="0"/>
                <a:cs typeface="Arial" panose="020B0604020202020204" pitchFamily="34" charset="0"/>
              </a:rPr>
              <a:t>System</a:t>
            </a:r>
            <a:endParaRPr lang="en-US" sz="4800" b="1" u="sng" dirty="0">
              <a:solidFill>
                <a:srgbClr val="00206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739900"/>
            <a:ext cx="10680700" cy="4440237"/>
          </a:xfrm>
        </p:spPr>
        <p:txBody>
          <a:bodyPr>
            <a:normAutofit/>
          </a:bodyPr>
          <a:lstStyle/>
          <a:p>
            <a:pPr lvl="0"/>
            <a:r>
              <a:rPr lang="en-US" sz="2000" dirty="0">
                <a:latin typeface="Times New Roman" panose="02020603050405020304" pitchFamily="18" charset="0"/>
                <a:cs typeface="Times New Roman" panose="02020603050405020304" pitchFamily="18" charset="0"/>
              </a:rPr>
              <a:t>Some people cannot afford to have a vehicle, for those people this system becomes very helpful.</a:t>
            </a:r>
          </a:p>
          <a:p>
            <a:pPr lvl="0"/>
            <a:r>
              <a:rPr lang="en-US" sz="2000" dirty="0">
                <a:latin typeface="Times New Roman" panose="02020603050405020304" pitchFamily="18" charset="0"/>
                <a:cs typeface="Times New Roman" panose="02020603050405020304" pitchFamily="18" charset="0"/>
              </a:rPr>
              <a:t>Lease vehicle system has a user interface that will allow their </a:t>
            </a:r>
            <a:r>
              <a:rPr lang="en-US" sz="2000" dirty="0" smtClean="0">
                <a:latin typeface="Times New Roman" panose="02020603050405020304" pitchFamily="18" charset="0"/>
                <a:cs typeface="Times New Roman" panose="02020603050405020304" pitchFamily="18" charset="0"/>
              </a:rPr>
              <a:t>users </a:t>
            </a:r>
            <a:r>
              <a:rPr lang="en-US" sz="2000" dirty="0">
                <a:latin typeface="Times New Roman" panose="02020603050405020304" pitchFamily="18" charset="0"/>
                <a:cs typeface="Times New Roman" panose="02020603050405020304" pitchFamily="18" charset="0"/>
              </a:rPr>
              <a:t>to view the models, descriptions and prices of different vehicle available. </a:t>
            </a:r>
          </a:p>
          <a:p>
            <a:pPr lvl="0"/>
            <a:r>
              <a:rPr lang="en-US" sz="2000" dirty="0">
                <a:latin typeface="Times New Roman" panose="02020603050405020304" pitchFamily="18" charset="0"/>
                <a:cs typeface="Times New Roman" panose="02020603050405020304" pitchFamily="18" charset="0"/>
              </a:rPr>
              <a:t>The user has the ability to register and log in to the Web App and track their rental plan. The Web App will be responsive, allowing for the </a:t>
            </a:r>
            <a:r>
              <a:rPr lang="en-US" sz="2000" dirty="0" smtClean="0">
                <a:latin typeface="Times New Roman" panose="02020603050405020304" pitchFamily="18" charset="0"/>
                <a:cs typeface="Times New Roman" panose="02020603050405020304" pitchFamily="18" charset="0"/>
              </a:rPr>
              <a:t>user </a:t>
            </a:r>
            <a:r>
              <a:rPr lang="en-US" sz="2000" dirty="0">
                <a:latin typeface="Times New Roman" panose="02020603050405020304" pitchFamily="18" charset="0"/>
                <a:cs typeface="Times New Roman" panose="02020603050405020304" pitchFamily="18" charset="0"/>
              </a:rPr>
              <a:t>to view it on any device, from tablets to mobile phones and desktop computers</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This system includes various vehicle, as per the </a:t>
            </a:r>
            <a:r>
              <a:rPr lang="en-US" sz="2000" dirty="0" smtClean="0">
                <a:latin typeface="Times New Roman" panose="02020603050405020304" pitchFamily="18" charset="0"/>
                <a:cs typeface="Times New Roman" panose="02020603050405020304" pitchFamily="18" charset="0"/>
              </a:rPr>
              <a:t>user </a:t>
            </a:r>
            <a:r>
              <a:rPr lang="en-US" sz="2000" dirty="0">
                <a:latin typeface="Times New Roman" panose="02020603050405020304" pitchFamily="18" charset="0"/>
                <a:cs typeface="Times New Roman" panose="02020603050405020304" pitchFamily="18" charset="0"/>
              </a:rPr>
              <a:t>order and comfort, it place the order for </a:t>
            </a:r>
            <a:r>
              <a:rPr lang="en-US" sz="2000" dirty="0" smtClean="0">
                <a:latin typeface="Times New Roman" panose="02020603050405020304" pitchFamily="18" charset="0"/>
                <a:cs typeface="Times New Roman" panose="02020603050405020304" pitchFamily="18" charset="0"/>
              </a:rPr>
              <a:t>lease.</a:t>
            </a:r>
          </a:p>
          <a:p>
            <a:pPr lvl="0"/>
            <a:r>
              <a:rPr lang="en-US" sz="2000" dirty="0" smtClean="0">
                <a:latin typeface="Times New Roman" panose="02020603050405020304" pitchFamily="18" charset="0"/>
                <a:cs typeface="Times New Roman" panose="02020603050405020304" pitchFamily="18" charset="0"/>
              </a:rPr>
              <a:t>This system also provide friendly user interface of payment.</a:t>
            </a:r>
          </a:p>
          <a:p>
            <a:pPr lvl="0"/>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66026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xmlns:lc="http://schemas.openxmlformats.org/drawingml/2006/lockedCanvas" id="{AA9D356E-69E2-467B-889C-48C078386C95}"/>
              </a:ext>
            </a:extLst>
          </p:cNvPr>
          <p:cNvSpPr/>
          <p:nvPr/>
        </p:nvSpPr>
        <p:spPr>
          <a:xfrm>
            <a:off x="2413553" y="2004884"/>
            <a:ext cx="3364947" cy="12987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 name="TextBox 7"/>
          <p:cNvSpPr txBox="1"/>
          <p:nvPr/>
        </p:nvSpPr>
        <p:spPr>
          <a:xfrm>
            <a:off x="5943600" y="2425700"/>
            <a:ext cx="2146300" cy="369332"/>
          </a:xfrm>
          <a:prstGeom prst="rect">
            <a:avLst/>
          </a:prstGeom>
          <a:noFill/>
        </p:spPr>
        <p:txBody>
          <a:bodyPr wrap="square" rtlCol="0">
            <a:spAutoFit/>
          </a:bodyPr>
          <a:lstStyle/>
          <a:p>
            <a:r>
              <a:rPr lang="en-US" dirty="0" smtClean="0"/>
              <a:t>Required Fields</a:t>
            </a:r>
            <a:endParaRPr lang="en-US" dirty="0"/>
          </a:p>
        </p:txBody>
      </p:sp>
      <p:pic>
        <p:nvPicPr>
          <p:cNvPr id="10" name="Content Placeholder 3"/>
          <p:cNvPicPr>
            <a:picLocks noChangeAspect="1"/>
          </p:cNvPicPr>
          <p:nvPr/>
        </p:nvPicPr>
        <p:blipFill rotWithShape="1">
          <a:blip r:embed="rId2">
            <a:extLst>
              <a:ext uri="{28A0092B-C50C-407E-A947-70E740481C1C}">
                <a14:useLocalDpi xmlns:a14="http://schemas.microsoft.com/office/drawing/2010/main" val="0"/>
              </a:ext>
            </a:extLst>
          </a:blip>
          <a:srcRect b="31822"/>
          <a:stretch/>
        </p:blipFill>
        <p:spPr>
          <a:xfrm>
            <a:off x="641413" y="722372"/>
            <a:ext cx="10933557" cy="3823870"/>
          </a:xfrm>
          <a:prstGeom prst="rect">
            <a:avLst/>
          </a:prstGeom>
        </p:spPr>
      </p:pic>
      <p:sp>
        <p:nvSpPr>
          <p:cNvPr id="11" name="Rectangle 10">
            <a:extLst>
              <a:ext uri="{FF2B5EF4-FFF2-40B4-BE49-F238E27FC236}">
                <a16:creationId xmlns="" xmlns:a16="http://schemas.microsoft.com/office/drawing/2014/main" xmlns:lc="http://schemas.openxmlformats.org/drawingml/2006/lockedCanvas" id="{AA9D356E-69E2-467B-889C-48C078386C95}"/>
              </a:ext>
            </a:extLst>
          </p:cNvPr>
          <p:cNvSpPr/>
          <p:nvPr/>
        </p:nvSpPr>
        <p:spPr>
          <a:xfrm>
            <a:off x="1701801" y="2171701"/>
            <a:ext cx="3390899" cy="11318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2" name="TextBox 11"/>
          <p:cNvSpPr txBox="1"/>
          <p:nvPr/>
        </p:nvSpPr>
        <p:spPr>
          <a:xfrm>
            <a:off x="5410200" y="2578100"/>
            <a:ext cx="3657600"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If Correct Credentials redirect </a:t>
            </a:r>
          </a:p>
          <a:p>
            <a:r>
              <a:rPr lang="en-US" sz="1600" dirty="0" smtClean="0">
                <a:latin typeface="Times New Roman" panose="02020603050405020304" pitchFamily="18" charset="0"/>
                <a:cs typeface="Times New Roman" panose="02020603050405020304" pitchFamily="18" charset="0"/>
              </a:rPr>
              <a:t>to Dashboard.</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90456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0"/>
            <a:ext cx="12319000" cy="749300"/>
          </a:xfrm>
        </p:spPr>
        <p:txBody>
          <a:bodyPr>
            <a:normAutofit/>
          </a:bodyPr>
          <a:lstStyle/>
          <a:p>
            <a:pPr algn="ctr"/>
            <a:r>
              <a:rPr lang="en-US" sz="3600" b="1" dirty="0" smtClean="0">
                <a:solidFill>
                  <a:srgbClr val="002060"/>
                </a:solidFill>
                <a:latin typeface="Times New Roman" panose="02020603050405020304" pitchFamily="18" charset="0"/>
                <a:cs typeface="Times New Roman" panose="02020603050405020304" pitchFamily="18" charset="0"/>
              </a:rPr>
              <a:t>	</a:t>
            </a:r>
            <a:r>
              <a:rPr lang="en-US" sz="3600" b="1" dirty="0" smtClean="0">
                <a:latin typeface="Times New Roman" panose="02020603050405020304" pitchFamily="18" charset="0"/>
                <a:cs typeface="Times New Roman" panose="02020603050405020304" pitchFamily="18" charset="0"/>
              </a:rPr>
              <a:t>Dashboard</a:t>
            </a:r>
            <a:endParaRPr lang="en-US" sz="3600" b="1"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b="34294"/>
          <a:stretch/>
        </p:blipFill>
        <p:spPr>
          <a:xfrm>
            <a:off x="1223494" y="1159099"/>
            <a:ext cx="10135672" cy="3438658"/>
          </a:xfrm>
        </p:spPr>
      </p:pic>
      <p:sp>
        <p:nvSpPr>
          <p:cNvPr id="4" name="Rectangle 3"/>
          <p:cNvSpPr/>
          <p:nvPr/>
        </p:nvSpPr>
        <p:spPr>
          <a:xfrm>
            <a:off x="3116688" y="1712891"/>
            <a:ext cx="605307" cy="1931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04552" y="5112913"/>
            <a:ext cx="10354614" cy="400110"/>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Admin side Dashboard</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06015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70564"/>
            <a:ext cx="12192000" cy="658433"/>
          </a:xfrm>
        </p:spPr>
        <p:txBody>
          <a:bodyPr>
            <a:normAutofit/>
          </a:bodyPr>
          <a:lstStyle/>
          <a:p>
            <a:pPr algn="ctr"/>
            <a:r>
              <a:rPr lang="en-US" sz="4000" b="1" dirty="0" smtClean="0">
                <a:latin typeface="Times New Roman" panose="02020603050405020304" pitchFamily="18" charset="0"/>
                <a:cs typeface="Times New Roman" panose="02020603050405020304" pitchFamily="18" charset="0"/>
              </a:rPr>
              <a:t>Category List</a:t>
            </a:r>
            <a:endParaRPr lang="en-US" sz="4000" b="1" dirty="0">
              <a:latin typeface="Times New Roman" panose="02020603050405020304" pitchFamily="18" charset="0"/>
              <a:cs typeface="Times New Roman" panose="02020603050405020304" pitchFamily="18" charset="0"/>
            </a:endParaRPr>
          </a:p>
        </p:txBody>
      </p:sp>
      <p:sp>
        <p:nvSpPr>
          <p:cNvPr id="3" name="Rectangle 2"/>
          <p:cNvSpPr/>
          <p:nvPr/>
        </p:nvSpPr>
        <p:spPr>
          <a:xfrm>
            <a:off x="2362200" y="2019300"/>
            <a:ext cx="762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63638" y="5853137"/>
            <a:ext cx="11550171" cy="707886"/>
          </a:xfrm>
          <a:prstGeom prst="rect">
            <a:avLst/>
          </a:prstGeom>
          <a:noFill/>
        </p:spPr>
        <p:txBody>
          <a:bodyPr wrap="square" rtlCol="0">
            <a:spAutoFit/>
          </a:bodyPr>
          <a:lstStyle/>
          <a:p>
            <a:pPr marL="342900" indent="-342900">
              <a:buFont typeface="Courier New" panose="02070309020205020404" pitchFamily="49" charset="0"/>
              <a:buChar char="o"/>
            </a:pPr>
            <a:r>
              <a:rPr lang="en-US" sz="2000" b="1" dirty="0" smtClean="0">
                <a:latin typeface="Times New Roman" panose="02020603050405020304" pitchFamily="18" charset="0"/>
                <a:cs typeface="Times New Roman" panose="02020603050405020304" pitchFamily="18" charset="0"/>
              </a:rPr>
              <a:t>Category </a:t>
            </a:r>
            <a:r>
              <a:rPr lang="en-US" sz="2000" dirty="0" smtClean="0">
                <a:latin typeface="Times New Roman" panose="02020603050405020304" pitchFamily="18" charset="0"/>
                <a:cs typeface="Times New Roman" panose="02020603050405020304" pitchFamily="18" charset="0"/>
              </a:rPr>
              <a:t>: Will display category list.</a:t>
            </a:r>
            <a:endParaRPr lang="en-US" sz="2000" b="1" dirty="0" smtClean="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r>
              <a:rPr lang="en-US" sz="2000" b="1" dirty="0" smtClean="0">
                <a:latin typeface="Times New Roman" panose="02020603050405020304" pitchFamily="18" charset="0"/>
                <a:cs typeface="Times New Roman" panose="02020603050405020304" pitchFamily="18" charset="0"/>
              </a:rPr>
              <a:t>Add Category</a:t>
            </a:r>
            <a:r>
              <a:rPr lang="en-US" sz="2000" dirty="0" smtClean="0">
                <a:latin typeface="Times New Roman" panose="02020603050405020304" pitchFamily="18" charset="0"/>
                <a:cs typeface="Times New Roman" panose="02020603050405020304" pitchFamily="18" charset="0"/>
              </a:rPr>
              <a:t>: Allows admin to add category in category list</a:t>
            </a:r>
          </a:p>
        </p:txBody>
      </p:sp>
      <p:pic>
        <p:nvPicPr>
          <p:cNvPr id="13" name="Content Placeholder 12"/>
          <p:cNvPicPr>
            <a:picLocks noGrp="1" noChangeAspect="1"/>
          </p:cNvPicPr>
          <p:nvPr>
            <p:ph idx="1"/>
          </p:nvPr>
        </p:nvPicPr>
        <p:blipFill rotWithShape="1">
          <a:blip r:embed="rId2">
            <a:extLst>
              <a:ext uri="{28A0092B-C50C-407E-A947-70E740481C1C}">
                <a14:useLocalDpi xmlns:a14="http://schemas.microsoft.com/office/drawing/2010/main" val="0"/>
              </a:ext>
            </a:extLst>
          </a:blip>
          <a:srcRect b="29854"/>
          <a:stretch/>
        </p:blipFill>
        <p:spPr>
          <a:xfrm>
            <a:off x="1111188" y="1159098"/>
            <a:ext cx="10557070" cy="3966694"/>
          </a:xfrm>
        </p:spPr>
      </p:pic>
      <p:sp>
        <p:nvSpPr>
          <p:cNvPr id="14" name="Rectangle 13"/>
          <p:cNvSpPr/>
          <p:nvPr/>
        </p:nvSpPr>
        <p:spPr>
          <a:xfrm>
            <a:off x="8564451" y="2127429"/>
            <a:ext cx="1275008" cy="3344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124200" y="1730326"/>
            <a:ext cx="631874" cy="28897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71024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08978"/>
          </a:xfrm>
        </p:spPr>
        <p:txBody>
          <a:bodyPr>
            <a:normAutofit/>
          </a:bodyPr>
          <a:lstStyle/>
          <a:p>
            <a:pPr algn="ctr"/>
            <a:r>
              <a:rPr lang="en-US" sz="4000" b="1" dirty="0" smtClean="0">
                <a:latin typeface="Times New Roman" panose="02020603050405020304" pitchFamily="18" charset="0"/>
                <a:cs typeface="Times New Roman" panose="02020603050405020304" pitchFamily="18" charset="0"/>
              </a:rPr>
              <a:t>Add Category</a:t>
            </a:r>
            <a:endParaRPr lang="en-US" sz="40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79400" y="6057900"/>
            <a:ext cx="11912600" cy="400110"/>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Adding new category in category list.</a:t>
            </a:r>
            <a:endParaRPr lang="en-US" sz="20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36748" b="33529"/>
          <a:stretch/>
        </p:blipFill>
        <p:spPr>
          <a:xfrm>
            <a:off x="1" y="890315"/>
            <a:ext cx="5675290" cy="3758958"/>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35211" b="20548"/>
          <a:stretch/>
        </p:blipFill>
        <p:spPr>
          <a:xfrm>
            <a:off x="5675290" y="890315"/>
            <a:ext cx="6516710" cy="4480175"/>
          </a:xfrm>
          <a:prstGeom prst="rect">
            <a:avLst/>
          </a:prstGeom>
        </p:spPr>
      </p:pic>
    </p:spTree>
    <p:extLst>
      <p:ext uri="{BB962C8B-B14F-4D97-AF65-F5344CB8AC3E}">
        <p14:creationId xmlns:p14="http://schemas.microsoft.com/office/powerpoint/2010/main" val="1804205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2580"/>
          </a:xfrm>
        </p:spPr>
        <p:txBody>
          <a:bodyPr>
            <a:normAutofit/>
          </a:bodyPr>
          <a:lstStyle/>
          <a:p>
            <a:pPr algn="ctr"/>
            <a:r>
              <a:rPr lang="en-US" sz="4000" b="1" dirty="0" smtClean="0">
                <a:latin typeface="Times New Roman" panose="02020603050405020304" pitchFamily="18" charset="0"/>
                <a:cs typeface="Times New Roman" panose="02020603050405020304" pitchFamily="18" charset="0"/>
              </a:rPr>
              <a:t>Category Added</a:t>
            </a:r>
            <a:endParaRPr lang="en-US" sz="40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223681" y="4608456"/>
            <a:ext cx="9817100" cy="400110"/>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Category </a:t>
            </a:r>
            <a:r>
              <a:rPr lang="en-US" sz="2000" dirty="0">
                <a:latin typeface="Times New Roman" panose="02020603050405020304" pitchFamily="18" charset="0"/>
                <a:cs typeface="Times New Roman" panose="02020603050405020304" pitchFamily="18" charset="0"/>
              </a:rPr>
              <a:t>a</a:t>
            </a:r>
            <a:r>
              <a:rPr lang="en-US" sz="2000" dirty="0" smtClean="0">
                <a:latin typeface="Times New Roman" panose="02020603050405020304" pitchFamily="18" charset="0"/>
                <a:cs typeface="Times New Roman" panose="02020603050405020304" pitchFamily="18" charset="0"/>
              </a:rPr>
              <a:t>dded </a:t>
            </a:r>
            <a:r>
              <a:rPr lang="en-US" sz="2000" dirty="0">
                <a:latin typeface="Times New Roman" panose="02020603050405020304" pitchFamily="18" charset="0"/>
                <a:cs typeface="Times New Roman" panose="02020603050405020304" pitchFamily="18" charset="0"/>
              </a:rPr>
              <a:t>s</a:t>
            </a:r>
            <a:r>
              <a:rPr lang="en-US" sz="2000" dirty="0" smtClean="0">
                <a:latin typeface="Times New Roman" panose="02020603050405020304" pitchFamily="18" charset="0"/>
                <a:cs typeface="Times New Roman" panose="02020603050405020304" pitchFamily="18" charset="0"/>
              </a:rPr>
              <a:t>uccessfully.</a:t>
            </a:r>
            <a:endParaRPr lang="en-US" sz="2000" dirty="0">
              <a:latin typeface="Times New Roman" panose="02020603050405020304" pitchFamily="18" charset="0"/>
              <a:cs typeface="Times New Roman" panose="02020603050405020304" pitchFamily="18" charset="0"/>
            </a:endParaRPr>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val="0"/>
              </a:ext>
            </a:extLst>
          </a:blip>
          <a:srcRect b="34014"/>
          <a:stretch/>
        </p:blipFill>
        <p:spPr>
          <a:xfrm>
            <a:off x="648236" y="1210614"/>
            <a:ext cx="10895527" cy="3280616"/>
          </a:xfrm>
        </p:spPr>
      </p:pic>
      <p:sp>
        <p:nvSpPr>
          <p:cNvPr id="10" name="TextBox 9"/>
          <p:cNvSpPr txBox="1"/>
          <p:nvPr/>
        </p:nvSpPr>
        <p:spPr>
          <a:xfrm>
            <a:off x="8152325" y="3716644"/>
            <a:ext cx="2331076" cy="307777"/>
          </a:xfrm>
          <a:prstGeom prst="rect">
            <a:avLst/>
          </a:prstGeom>
          <a:noFill/>
        </p:spPr>
        <p:txBody>
          <a:bodyPr wrap="square" rtlCol="0">
            <a:spAutoFit/>
          </a:bodyPr>
          <a:lstStyle/>
          <a:p>
            <a:r>
              <a:rPr lang="en-US" sz="1400" dirty="0" smtClean="0">
                <a:latin typeface="Times New Roman" panose="02020603050405020304" pitchFamily="18" charset="0"/>
                <a:cs typeface="Times New Roman" panose="02020603050405020304" pitchFamily="18" charset="0"/>
              </a:rPr>
              <a:t>Edit | Details | Delete</a:t>
            </a:r>
            <a:endParaRPr lang="en-US" sz="14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223681" y="5125792"/>
            <a:ext cx="7117277" cy="923330"/>
          </a:xfrm>
          <a:prstGeom prst="rect">
            <a:avLst/>
          </a:prstGeom>
          <a:noFill/>
        </p:spPr>
        <p:txBody>
          <a:bodyPr wrap="square" rtlCol="0">
            <a:spAutoFit/>
          </a:bodyPr>
          <a:lstStyle/>
          <a:p>
            <a:pPr marL="285750" indent="-285750">
              <a:buFont typeface="Courier New" panose="02070309020205020404" pitchFamily="49" charset="0"/>
              <a:buChar char="o"/>
            </a:pPr>
            <a:r>
              <a:rPr lang="en-US" b="1" dirty="0" smtClean="0">
                <a:latin typeface="Times New Roman" panose="02020603050405020304" pitchFamily="18" charset="0"/>
                <a:cs typeface="Times New Roman" panose="02020603050405020304" pitchFamily="18" charset="0"/>
              </a:rPr>
              <a:t>Edit</a:t>
            </a:r>
            <a:r>
              <a:rPr lang="en-US" dirty="0" smtClean="0">
                <a:latin typeface="Times New Roman" panose="02020603050405020304" pitchFamily="18" charset="0"/>
                <a:cs typeface="Times New Roman" panose="02020603050405020304" pitchFamily="18" charset="0"/>
              </a:rPr>
              <a:t> : Allows edit </a:t>
            </a: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ategory </a:t>
            </a:r>
            <a:r>
              <a:rPr lang="en-US" dirty="0">
                <a:latin typeface="Times New Roman" panose="02020603050405020304" pitchFamily="18" charset="0"/>
                <a:cs typeface="Times New Roman" panose="02020603050405020304" pitchFamily="18" charset="0"/>
              </a:rPr>
              <a:t>d</a:t>
            </a:r>
            <a:r>
              <a:rPr lang="en-US" dirty="0" smtClean="0">
                <a:latin typeface="Times New Roman" panose="02020603050405020304" pitchFamily="18" charset="0"/>
                <a:cs typeface="Times New Roman" panose="02020603050405020304" pitchFamily="18" charset="0"/>
              </a:rPr>
              <a:t>etails</a:t>
            </a:r>
          </a:p>
          <a:p>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Details </a:t>
            </a:r>
            <a:r>
              <a:rPr lang="en-US" dirty="0" smtClean="0">
                <a:latin typeface="Times New Roman" panose="02020603050405020304" pitchFamily="18" charset="0"/>
                <a:cs typeface="Times New Roman" panose="02020603050405020304" pitchFamily="18" charset="0"/>
              </a:rPr>
              <a:t>: Show </a:t>
            </a:r>
            <a:r>
              <a:rPr lang="en-US" dirty="0">
                <a:latin typeface="Times New Roman" panose="02020603050405020304" pitchFamily="18" charset="0"/>
                <a:cs typeface="Times New Roman" panose="02020603050405020304" pitchFamily="18" charset="0"/>
              </a:rPr>
              <a:t>d</a:t>
            </a:r>
            <a:r>
              <a:rPr lang="en-US" dirty="0" smtClean="0">
                <a:latin typeface="Times New Roman" panose="02020603050405020304" pitchFamily="18" charset="0"/>
                <a:cs typeface="Times New Roman" panose="02020603050405020304" pitchFamily="18" charset="0"/>
              </a:rPr>
              <a:t>etails of particular category.</a:t>
            </a:r>
          </a:p>
          <a:p>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Delete </a:t>
            </a:r>
            <a:r>
              <a:rPr lang="en-US" dirty="0" smtClean="0">
                <a:latin typeface="Times New Roman" panose="02020603050405020304" pitchFamily="18" charset="0"/>
                <a:cs typeface="Times New Roman" panose="02020603050405020304" pitchFamily="18" charset="0"/>
              </a:rPr>
              <a:t>: It will delete category</a:t>
            </a:r>
            <a:endParaRPr lang="en-US" dirty="0">
              <a:latin typeface="Times New Roman" panose="02020603050405020304" pitchFamily="18" charset="0"/>
              <a:cs typeface="Times New Roman" panose="02020603050405020304" pitchFamily="18" charset="0"/>
            </a:endParaRPr>
          </a:p>
        </p:txBody>
      </p:sp>
      <p:sp>
        <p:nvSpPr>
          <p:cNvPr id="3" name="Rectangle 2"/>
          <p:cNvSpPr/>
          <p:nvPr/>
        </p:nvSpPr>
        <p:spPr>
          <a:xfrm>
            <a:off x="1854558" y="3095292"/>
            <a:ext cx="8106803" cy="27765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11" idx="1"/>
          </p:cNvCxnSpPr>
          <p:nvPr/>
        </p:nvCxnSpPr>
        <p:spPr>
          <a:xfrm>
            <a:off x="10040781" y="3188283"/>
            <a:ext cx="5606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601459" y="3003617"/>
            <a:ext cx="1669961" cy="369332"/>
          </a:xfrm>
          <a:prstGeom prst="rect">
            <a:avLst/>
          </a:prstGeom>
          <a:noFill/>
        </p:spPr>
        <p:txBody>
          <a:bodyPr wrap="square" rtlCol="0">
            <a:spAutoFit/>
          </a:bodyPr>
          <a:lstStyle/>
          <a:p>
            <a:r>
              <a:rPr lang="en-US" dirty="0" smtClean="0"/>
              <a:t>Added</a:t>
            </a:r>
            <a:endParaRPr lang="en-US" dirty="0"/>
          </a:p>
        </p:txBody>
      </p:sp>
      <p:sp>
        <p:nvSpPr>
          <p:cNvPr id="14" name="Rectangle 13"/>
          <p:cNvSpPr/>
          <p:nvPr/>
        </p:nvSpPr>
        <p:spPr>
          <a:xfrm>
            <a:off x="8925058" y="3095292"/>
            <a:ext cx="785611" cy="2776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14" idx="2"/>
            <a:endCxn id="10" idx="0"/>
          </p:cNvCxnSpPr>
          <p:nvPr/>
        </p:nvCxnSpPr>
        <p:spPr>
          <a:xfrm flipH="1">
            <a:off x="9317863" y="3372949"/>
            <a:ext cx="1" cy="343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9687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85611"/>
          </a:xfrm>
        </p:spPr>
        <p:txBody>
          <a:bodyPr>
            <a:normAutofit/>
          </a:bodyPr>
          <a:lstStyle/>
          <a:p>
            <a:pPr algn="ctr"/>
            <a:r>
              <a:rPr lang="en-US" sz="4000" b="1" dirty="0" smtClean="0">
                <a:latin typeface="Times New Roman" panose="02020603050405020304" pitchFamily="18" charset="0"/>
                <a:cs typeface="Times New Roman" panose="02020603050405020304" pitchFamily="18" charset="0"/>
              </a:rPr>
              <a:t> Delete Category</a:t>
            </a:r>
            <a:endParaRPr lang="en-US" sz="4000" b="1"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b="6472"/>
          <a:stretch/>
        </p:blipFill>
        <p:spPr>
          <a:xfrm>
            <a:off x="914400" y="1120462"/>
            <a:ext cx="10522634" cy="3979572"/>
          </a:xfrm>
        </p:spPr>
      </p:pic>
      <p:sp>
        <p:nvSpPr>
          <p:cNvPr id="6" name="TextBox 5"/>
          <p:cNvSpPr txBox="1"/>
          <p:nvPr/>
        </p:nvSpPr>
        <p:spPr>
          <a:xfrm>
            <a:off x="914400" y="5100034"/>
            <a:ext cx="9427335"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Delete Category from category list.</a:t>
            </a:r>
            <a:endParaRPr lang="en-US" dirty="0"/>
          </a:p>
        </p:txBody>
      </p:sp>
    </p:spTree>
    <p:extLst>
      <p:ext uri="{BB962C8B-B14F-4D97-AF65-F5344CB8AC3E}">
        <p14:creationId xmlns:p14="http://schemas.microsoft.com/office/powerpoint/2010/main" val="15778897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7952"/>
          <a:stretch/>
        </p:blipFill>
        <p:spPr>
          <a:xfrm>
            <a:off x="928468" y="814936"/>
            <a:ext cx="10507972" cy="4005330"/>
          </a:xfrm>
        </p:spPr>
      </p:pic>
      <p:sp>
        <p:nvSpPr>
          <p:cNvPr id="5" name="TextBox 4"/>
          <p:cNvSpPr txBox="1"/>
          <p:nvPr/>
        </p:nvSpPr>
        <p:spPr>
          <a:xfrm>
            <a:off x="1146220" y="5100034"/>
            <a:ext cx="9350062"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Category Deleted Successfully.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12237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28468"/>
          </a:xfrm>
        </p:spPr>
        <p:txBody>
          <a:bodyPr>
            <a:normAutofit/>
          </a:bodyPr>
          <a:lstStyle/>
          <a:p>
            <a:pPr algn="ctr"/>
            <a:r>
              <a:rPr lang="en-US" sz="4000" b="1" dirty="0" smtClean="0">
                <a:latin typeface="Times New Roman" panose="02020603050405020304" pitchFamily="18" charset="0"/>
                <a:cs typeface="Times New Roman" panose="02020603050405020304" pitchFamily="18" charset="0"/>
              </a:rPr>
              <a:t> Brand List</a:t>
            </a:r>
            <a:endParaRPr lang="en-US" sz="4000" b="1"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b="7656"/>
          <a:stretch/>
        </p:blipFill>
        <p:spPr>
          <a:xfrm>
            <a:off x="798490" y="1185451"/>
            <a:ext cx="10612192" cy="4018208"/>
          </a:xfrm>
        </p:spPr>
      </p:pic>
      <p:sp>
        <p:nvSpPr>
          <p:cNvPr id="3" name="Rectangle 2"/>
          <p:cNvSpPr/>
          <p:nvPr/>
        </p:nvSpPr>
        <p:spPr>
          <a:xfrm>
            <a:off x="3335628" y="1635617"/>
            <a:ext cx="566671" cy="2446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98490" y="5460642"/>
            <a:ext cx="10470524" cy="400110"/>
          </a:xfrm>
          <a:prstGeom prst="rect">
            <a:avLst/>
          </a:prstGeom>
          <a:noFill/>
        </p:spPr>
        <p:txBody>
          <a:bodyPr wrap="square" rtlCol="0">
            <a:spAutoFit/>
          </a:bodyPr>
          <a:lstStyle/>
          <a:p>
            <a:pPr marL="285750" indent="-285750">
              <a:buFont typeface="Courier New" panose="02070309020205020404" pitchFamily="49" charset="0"/>
              <a:buChar char="o"/>
            </a:pPr>
            <a:r>
              <a:rPr lang="en-US" sz="2000" b="1" dirty="0" smtClean="0">
                <a:latin typeface="Times New Roman" panose="02020603050405020304" pitchFamily="18" charset="0"/>
                <a:cs typeface="Times New Roman" panose="02020603050405020304" pitchFamily="18" charset="0"/>
              </a:rPr>
              <a:t>Brand</a:t>
            </a:r>
            <a:r>
              <a:rPr lang="en-US" sz="2000" dirty="0" smtClean="0">
                <a:latin typeface="Times New Roman" panose="02020603050405020304" pitchFamily="18" charset="0"/>
                <a:cs typeface="Times New Roman" panose="02020603050405020304" pitchFamily="18" charset="0"/>
              </a:rPr>
              <a:t>: When admin click on brand it will display brand list.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35829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44062"/>
          </a:xfrm>
        </p:spPr>
        <p:txBody>
          <a:bodyPr>
            <a:normAutofit/>
          </a:bodyPr>
          <a:lstStyle/>
          <a:p>
            <a:pPr algn="ctr"/>
            <a:r>
              <a:rPr lang="en-US" sz="4000" b="1" dirty="0" smtClean="0">
                <a:latin typeface="Times New Roman" panose="02020603050405020304" pitchFamily="18" charset="0"/>
                <a:cs typeface="Times New Roman" panose="02020603050405020304" pitchFamily="18" charset="0"/>
              </a:rPr>
              <a:t>Colors List</a:t>
            </a:r>
            <a:endParaRPr lang="en-US" sz="40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25559"/>
          <a:stretch/>
        </p:blipFill>
        <p:spPr>
          <a:xfrm>
            <a:off x="731520" y="1379712"/>
            <a:ext cx="10860258" cy="4209719"/>
          </a:xfrm>
          <a:prstGeom prst="rect">
            <a:avLst/>
          </a:prstGeom>
        </p:spPr>
      </p:pic>
      <p:sp>
        <p:nvSpPr>
          <p:cNvPr id="3" name="Rectangle 2"/>
          <p:cNvSpPr/>
          <p:nvPr/>
        </p:nvSpPr>
        <p:spPr>
          <a:xfrm>
            <a:off x="4024152" y="1944709"/>
            <a:ext cx="435306" cy="306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978794" y="5872766"/>
            <a:ext cx="9975718" cy="400110"/>
          </a:xfrm>
          <a:prstGeom prst="rect">
            <a:avLst/>
          </a:prstGeom>
          <a:noFill/>
        </p:spPr>
        <p:txBody>
          <a:bodyPr wrap="square" rtlCol="0">
            <a:spAutoFit/>
          </a:bodyPr>
          <a:lstStyle/>
          <a:p>
            <a:pPr marL="285750" indent="-285750">
              <a:buFont typeface="Courier New" panose="02070309020205020404" pitchFamily="49" charset="0"/>
              <a:buChar char="o"/>
            </a:pPr>
            <a:r>
              <a:rPr lang="en-US" sz="2000" b="1" dirty="0" smtClean="0">
                <a:latin typeface="Times New Roman" panose="02020603050405020304" pitchFamily="18" charset="0"/>
                <a:cs typeface="Times New Roman" panose="02020603050405020304" pitchFamily="18" charset="0"/>
              </a:rPr>
              <a:t>Color </a:t>
            </a:r>
            <a:r>
              <a:rPr lang="en-US" sz="2000" dirty="0" smtClean="0">
                <a:latin typeface="Times New Roman" panose="02020603050405020304" pitchFamily="18" charset="0"/>
                <a:cs typeface="Times New Roman" panose="02020603050405020304" pitchFamily="18" charset="0"/>
              </a:rPr>
              <a:t>: When admin clicks on color it will display color list.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0872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55785"/>
          </a:xfrm>
        </p:spPr>
        <p:txBody>
          <a:bodyPr>
            <a:normAutofit/>
          </a:bodyPr>
          <a:lstStyle/>
          <a:p>
            <a:pPr algn="ctr"/>
            <a:r>
              <a:rPr lang="en-US" b="1" dirty="0" smtClean="0">
                <a:latin typeface="Times New Roman" panose="02020603050405020304" pitchFamily="18" charset="0"/>
                <a:cs typeface="Times New Roman" panose="02020603050405020304" pitchFamily="18" charset="0"/>
              </a:rPr>
              <a:t>Vehicle List</a:t>
            </a:r>
            <a:endParaRPr lang="en-US"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261872" y="5854700"/>
            <a:ext cx="8644128" cy="707886"/>
          </a:xfrm>
          <a:prstGeom prst="rect">
            <a:avLst/>
          </a:prstGeom>
          <a:noFill/>
        </p:spPr>
        <p:txBody>
          <a:bodyPr wrap="square" rtlCol="0">
            <a:spAutoFit/>
          </a:bodyPr>
          <a:lstStyle/>
          <a:p>
            <a:pPr marL="285750" indent="-285750">
              <a:buFont typeface="Courier New" panose="02070309020205020404" pitchFamily="49" charset="0"/>
              <a:buChar char="o"/>
            </a:pPr>
            <a:r>
              <a:rPr lang="en-US" sz="2000" b="1" dirty="0" smtClean="0">
                <a:latin typeface="Times New Roman" panose="02020603050405020304" pitchFamily="18" charset="0"/>
                <a:cs typeface="Times New Roman" panose="02020603050405020304" pitchFamily="18" charset="0"/>
              </a:rPr>
              <a:t>Vehicle</a:t>
            </a:r>
            <a:r>
              <a:rPr lang="en-US" sz="2000" dirty="0" smtClean="0">
                <a:latin typeface="Times New Roman" panose="02020603050405020304" pitchFamily="18" charset="0"/>
                <a:cs typeface="Times New Roman" panose="02020603050405020304" pitchFamily="18" charset="0"/>
              </a:rPr>
              <a:t>: It will display Vehicle list.</a:t>
            </a:r>
          </a:p>
          <a:p>
            <a:pPr marL="285750" indent="-285750">
              <a:buFont typeface="Courier New" panose="02070309020205020404" pitchFamily="49" charset="0"/>
              <a:buChar char="o"/>
            </a:pPr>
            <a:r>
              <a:rPr lang="en-US" sz="2000" b="1" dirty="0" smtClean="0">
                <a:latin typeface="Times New Roman" panose="02020603050405020304" pitchFamily="18" charset="0"/>
                <a:cs typeface="Times New Roman" panose="02020603050405020304" pitchFamily="18" charset="0"/>
              </a:rPr>
              <a:t>Add Vehicle</a:t>
            </a:r>
            <a:r>
              <a:rPr lang="en-US" sz="2000" dirty="0" smtClean="0">
                <a:latin typeface="Times New Roman" panose="02020603050405020304" pitchFamily="18" charset="0"/>
                <a:cs typeface="Times New Roman" panose="02020603050405020304" pitchFamily="18" charset="0"/>
              </a:rPr>
              <a:t>: Allows admin to add new vehicle in vehicle list. </a:t>
            </a:r>
            <a:endParaRPr lang="en-US" sz="2000" dirty="0">
              <a:latin typeface="Times New Roman" panose="02020603050405020304" pitchFamily="18" charset="0"/>
              <a:cs typeface="Times New Roman" panose="02020603050405020304" pitchFamily="18" charset="0"/>
            </a:endParaRPr>
          </a:p>
        </p:txBody>
      </p:sp>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b="16905"/>
          <a:stretch/>
        </p:blipFill>
        <p:spPr>
          <a:xfrm>
            <a:off x="743243" y="1005684"/>
            <a:ext cx="10705514" cy="4699116"/>
          </a:xfrm>
          <a:prstGeom prst="rect">
            <a:avLst/>
          </a:prstGeom>
        </p:spPr>
      </p:pic>
      <p:sp>
        <p:nvSpPr>
          <p:cNvPr id="3" name="Rectangle 2"/>
          <p:cNvSpPr/>
          <p:nvPr/>
        </p:nvSpPr>
        <p:spPr>
          <a:xfrm>
            <a:off x="3896752" y="1558345"/>
            <a:ext cx="562706" cy="2985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976179" y="1999792"/>
            <a:ext cx="1068946" cy="2962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31032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1018540"/>
          </a:xfrm>
        </p:spPr>
        <p:txBody>
          <a:bodyPr/>
          <a:lstStyle/>
          <a:p>
            <a:r>
              <a:rPr lang="en-US" b="1" u="sng" dirty="0" smtClean="0">
                <a:solidFill>
                  <a:srgbClr val="002060"/>
                </a:solidFill>
                <a:latin typeface="Times New Roman" panose="02020603050405020304" pitchFamily="18" charset="0"/>
                <a:cs typeface="Times New Roman" panose="02020603050405020304" pitchFamily="18" charset="0"/>
              </a:rPr>
              <a:t>Objective</a:t>
            </a:r>
            <a:endParaRPr lang="en-US" b="1" u="sng"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lvl="0"/>
            <a:r>
              <a:rPr lang="en-US" sz="2000" dirty="0">
                <a:latin typeface="Times New Roman" panose="02020603050405020304" pitchFamily="18" charset="0"/>
                <a:cs typeface="Times New Roman" panose="02020603050405020304" pitchFamily="18" charset="0"/>
              </a:rPr>
              <a:t>To produce a web-based system that allow customer to register and reserve vehicle online and for the company to effectively manage their leasing vehicle business. </a:t>
            </a:r>
          </a:p>
          <a:p>
            <a:pPr lvl="0"/>
            <a:r>
              <a:rPr lang="en-US" sz="2000" dirty="0">
                <a:latin typeface="Times New Roman" panose="02020603050405020304" pitchFamily="18" charset="0"/>
                <a:cs typeface="Times New Roman" panose="02020603050405020304" pitchFamily="18" charset="0"/>
              </a:rPr>
              <a:t>To ease customer’s task whenever they need to rent a vehicle (on the basis of categories and brand</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89608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61948" cy="887775"/>
          </a:xfrm>
        </p:spPr>
        <p:txBody>
          <a:bodyPr>
            <a:normAutofit/>
          </a:bodyPr>
          <a:lstStyle/>
          <a:p>
            <a:pPr algn="ctr"/>
            <a:r>
              <a:rPr lang="en-US" b="1" dirty="0" smtClean="0">
                <a:latin typeface="Times New Roman" panose="02020603050405020304" pitchFamily="18" charset="0"/>
                <a:cs typeface="Times New Roman" panose="02020603050405020304" pitchFamily="18" charset="0"/>
              </a:rPr>
              <a:t>Add  Vehicle</a:t>
            </a:r>
            <a:endParaRPr lang="en-US" b="1"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r="36142" b="8248"/>
          <a:stretch/>
        </p:blipFill>
        <p:spPr>
          <a:xfrm>
            <a:off x="0" y="1287886"/>
            <a:ext cx="5756855" cy="5072603"/>
          </a:xfr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34315" b="10300"/>
          <a:stretch/>
        </p:blipFill>
        <p:spPr>
          <a:xfrm>
            <a:off x="5756855" y="1287885"/>
            <a:ext cx="6405093" cy="5072603"/>
          </a:xfrm>
          <a:prstGeom prst="rect">
            <a:avLst/>
          </a:prstGeom>
        </p:spPr>
      </p:pic>
      <p:sp>
        <p:nvSpPr>
          <p:cNvPr id="7" name="TextBox 6"/>
          <p:cNvSpPr txBox="1"/>
          <p:nvPr/>
        </p:nvSpPr>
        <p:spPr>
          <a:xfrm>
            <a:off x="141668" y="6360488"/>
            <a:ext cx="11372045" cy="461665"/>
          </a:xfrm>
          <a:prstGeom prst="rect">
            <a:avLst/>
          </a:prstGeom>
          <a:noFill/>
        </p:spPr>
        <p:txBody>
          <a:bodyPr wrap="square" rtlCol="0">
            <a:spAutoFit/>
          </a:bodyPr>
          <a:lstStyle/>
          <a:p>
            <a:pPr marL="285750" indent="-285750">
              <a:buFont typeface="Courier New" panose="02070309020205020404" pitchFamily="49" charset="0"/>
              <a:buChar char="o"/>
            </a:pPr>
            <a:r>
              <a:rPr lang="en-US" sz="2400" dirty="0" smtClean="0">
                <a:latin typeface="Times New Roman" panose="02020603050405020304" pitchFamily="18" charset="0"/>
                <a:cs typeface="Times New Roman" panose="02020603050405020304" pitchFamily="18" charset="0"/>
              </a:rPr>
              <a:t>Adding vehicle details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16495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7952"/>
          <a:stretch/>
        </p:blipFill>
        <p:spPr>
          <a:xfrm>
            <a:off x="598738" y="559878"/>
            <a:ext cx="10792496" cy="4529980"/>
          </a:xfrm>
        </p:spPr>
      </p:pic>
      <p:sp>
        <p:nvSpPr>
          <p:cNvPr id="5" name="Rectangle 4"/>
          <p:cNvSpPr/>
          <p:nvPr/>
        </p:nvSpPr>
        <p:spPr>
          <a:xfrm>
            <a:off x="1261871" y="3838301"/>
            <a:ext cx="9466229" cy="309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5257" y="5429662"/>
            <a:ext cx="11616743" cy="400110"/>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Vehicle Added Successfully.</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95353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01858"/>
          </a:xfrm>
        </p:spPr>
        <p:txBody>
          <a:bodyPr>
            <a:normAutofit/>
          </a:bodyPr>
          <a:lstStyle/>
          <a:p>
            <a:pPr algn="ctr"/>
            <a:r>
              <a:rPr lang="en-US" b="1" dirty="0" smtClean="0">
                <a:latin typeface="Times New Roman" panose="02020603050405020304" pitchFamily="18" charset="0"/>
                <a:cs typeface="Times New Roman" panose="02020603050405020304" pitchFamily="18" charset="0"/>
              </a:rPr>
              <a:t>Lead List</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499" t="-592" r="499" b="10320"/>
          <a:stretch/>
        </p:blipFill>
        <p:spPr>
          <a:xfrm>
            <a:off x="829994" y="1184856"/>
            <a:ext cx="10747717" cy="4365938"/>
          </a:xfrm>
        </p:spPr>
      </p:pic>
      <p:sp>
        <p:nvSpPr>
          <p:cNvPr id="5" name="Rectangle 4"/>
          <p:cNvSpPr/>
          <p:nvPr/>
        </p:nvSpPr>
        <p:spPr>
          <a:xfrm>
            <a:off x="5164428" y="1700011"/>
            <a:ext cx="489397" cy="2318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63639" y="5125792"/>
            <a:ext cx="10947043" cy="369332"/>
          </a:xfrm>
          <a:prstGeom prst="rect">
            <a:avLst/>
          </a:prstGeom>
          <a:noFill/>
        </p:spPr>
        <p:txBody>
          <a:bodyPr wrap="square" rtlCol="0">
            <a:spAutoFit/>
          </a:bodyPr>
          <a:lstStyle/>
          <a:p>
            <a:pPr marL="285750" indent="-285750">
              <a:buFont typeface="Courier New" panose="02070309020205020404" pitchFamily="49" charset="0"/>
              <a:buChar char="o"/>
            </a:pPr>
            <a:r>
              <a:rPr lang="en-US" b="1" dirty="0" smtClean="0">
                <a:latin typeface="Times New Roman" panose="02020603050405020304" pitchFamily="18" charset="0"/>
                <a:cs typeface="Times New Roman" panose="02020603050405020304" pitchFamily="18" charset="0"/>
              </a:rPr>
              <a:t>Lead</a:t>
            </a:r>
            <a:r>
              <a:rPr lang="en-US" dirty="0" smtClean="0">
                <a:latin typeface="Times New Roman" panose="02020603050405020304" pitchFamily="18" charset="0"/>
                <a:cs typeface="Times New Roman" panose="02020603050405020304" pitchFamily="18" charset="0"/>
              </a:rPr>
              <a:t>: When admin click on lead it will show total number of user registered with its details.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68636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935865"/>
          </a:xfrm>
        </p:spPr>
        <p:txBody>
          <a:bodyPr>
            <a:normAutofit/>
          </a:bodyPr>
          <a:lstStyle/>
          <a:p>
            <a:pPr algn="ctr"/>
            <a:r>
              <a:rPr lang="en-US" sz="4000" b="1" dirty="0" smtClean="0">
                <a:latin typeface="Times New Roman" panose="02020603050405020304" pitchFamily="18" charset="0"/>
                <a:cs typeface="Times New Roman" panose="02020603050405020304" pitchFamily="18" charset="0"/>
              </a:rPr>
              <a:t>Quotation List</a:t>
            </a:r>
            <a:endParaRPr lang="en-US" sz="40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054100" y="5511800"/>
            <a:ext cx="9702800" cy="400110"/>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Status can be change by admin by clicking on edit quote details</a:t>
            </a:r>
            <a:endParaRPr lang="en-US" sz="2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0002"/>
          <a:stretch/>
        </p:blipFill>
        <p:spPr>
          <a:xfrm>
            <a:off x="787791" y="1244600"/>
            <a:ext cx="10705513" cy="4101123"/>
          </a:xfrm>
          <a:prstGeom prst="rect">
            <a:avLst/>
          </a:prstGeom>
        </p:spPr>
      </p:pic>
      <p:sp>
        <p:nvSpPr>
          <p:cNvPr id="8" name="Rectangle 7"/>
          <p:cNvSpPr/>
          <p:nvPr/>
        </p:nvSpPr>
        <p:spPr>
          <a:xfrm>
            <a:off x="5580844" y="1814732"/>
            <a:ext cx="515155" cy="2833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0351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72197"/>
          </a:xfrm>
        </p:spPr>
        <p:txBody>
          <a:bodyPr>
            <a:normAutofit/>
          </a:bodyPr>
          <a:lstStyle/>
          <a:p>
            <a:pPr algn="ctr"/>
            <a:r>
              <a:rPr lang="en-US" sz="4000" b="1" dirty="0" smtClean="0">
                <a:latin typeface="Times New Roman" panose="02020603050405020304" pitchFamily="18" charset="0"/>
                <a:cs typeface="Times New Roman" panose="02020603050405020304" pitchFamily="18" charset="0"/>
              </a:rPr>
              <a:t>Edit Quote Details</a:t>
            </a:r>
            <a:endParaRPr lang="en-US" sz="40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787400" y="5956300"/>
            <a:ext cx="9982200" cy="707886"/>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Admin can update status as document updated to document verified .</a:t>
            </a:r>
          </a:p>
          <a:p>
            <a:pPr marL="285750" indent="-28575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Admin can also reject document by specify reason in details field. </a:t>
            </a:r>
            <a:endParaRPr lang="en-US" sz="2000"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b="11207"/>
          <a:stretch/>
        </p:blipFill>
        <p:spPr>
          <a:xfrm>
            <a:off x="942535" y="1275008"/>
            <a:ext cx="10592973" cy="4417454"/>
          </a:xfrm>
        </p:spPr>
      </p:pic>
    </p:spTree>
    <p:extLst>
      <p:ext uri="{BB962C8B-B14F-4D97-AF65-F5344CB8AC3E}">
        <p14:creationId xmlns:p14="http://schemas.microsoft.com/office/powerpoint/2010/main" val="13259919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675249"/>
          </a:xfrm>
        </p:spPr>
        <p:txBody>
          <a:bodyPr>
            <a:normAutofit fontScale="90000"/>
          </a:bodyPr>
          <a:lstStyle/>
          <a:p>
            <a:pPr algn="ctr"/>
            <a:r>
              <a:rPr lang="en-US" b="1" dirty="0" smtClean="0">
                <a:latin typeface="Times New Roman" panose="02020603050405020304" pitchFamily="18" charset="0"/>
                <a:cs typeface="Times New Roman" panose="02020603050405020304" pitchFamily="18" charset="0"/>
              </a:rPr>
              <a:t>Invoice</a:t>
            </a:r>
            <a:endParaRPr lang="en-US" b="1"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b="7214"/>
          <a:stretch/>
        </p:blipFill>
        <p:spPr>
          <a:xfrm>
            <a:off x="717453" y="1195753"/>
            <a:ext cx="10803988" cy="4614204"/>
          </a:xfrm>
        </p:spPr>
      </p:pic>
      <p:sp>
        <p:nvSpPr>
          <p:cNvPr id="6" name="Rectangle 5"/>
          <p:cNvSpPr/>
          <p:nvPr/>
        </p:nvSpPr>
        <p:spPr>
          <a:xfrm>
            <a:off x="5992838" y="1688122"/>
            <a:ext cx="950272" cy="267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795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6244"/>
          <a:stretch/>
        </p:blipFill>
        <p:spPr>
          <a:xfrm>
            <a:off x="914400" y="763173"/>
            <a:ext cx="10832123" cy="4304713"/>
          </a:xfrm>
        </p:spPr>
      </p:pic>
      <p:sp>
        <p:nvSpPr>
          <p:cNvPr id="5" name="Rectangle 4"/>
          <p:cNvSpPr/>
          <p:nvPr/>
        </p:nvSpPr>
        <p:spPr>
          <a:xfrm>
            <a:off x="8778240" y="4164037"/>
            <a:ext cx="239151" cy="2110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515729" y="5866228"/>
            <a:ext cx="7357404"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By Clicking on this status will change into Assign Payment from Pending.</a:t>
            </a:r>
            <a:endParaRPr lang="en-US" dirty="0">
              <a:latin typeface="Times New Roman" panose="02020603050405020304" pitchFamily="18" charset="0"/>
              <a:cs typeface="Times New Roman" panose="02020603050405020304" pitchFamily="18" charset="0"/>
            </a:endParaRPr>
          </a:p>
        </p:txBody>
      </p:sp>
      <p:cxnSp>
        <p:nvCxnSpPr>
          <p:cNvPr id="16" name="Straight Connector 15"/>
          <p:cNvCxnSpPr/>
          <p:nvPr/>
        </p:nvCxnSpPr>
        <p:spPr>
          <a:xfrm>
            <a:off x="9256542" y="4269544"/>
            <a:ext cx="0" cy="15966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p:cNvCxnSpPr>
          <p:nvPr/>
        </p:nvCxnSpPr>
        <p:spPr>
          <a:xfrm flipV="1">
            <a:off x="9017391" y="4269544"/>
            <a:ext cx="23915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9091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6244"/>
          <a:stretch/>
        </p:blipFill>
        <p:spPr>
          <a:xfrm>
            <a:off x="829993" y="829994"/>
            <a:ext cx="10888394" cy="4572000"/>
          </a:xfrm>
        </p:spPr>
      </p:pic>
    </p:spTree>
    <p:extLst>
      <p:ext uri="{BB962C8B-B14F-4D97-AF65-F5344CB8AC3E}">
        <p14:creationId xmlns:p14="http://schemas.microsoft.com/office/powerpoint/2010/main" val="27023367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1545" y="71110"/>
            <a:ext cx="10954512" cy="685800"/>
          </a:xfrm>
        </p:spPr>
        <p:txBody>
          <a:bodyPr>
            <a:normAutofit fontScale="90000"/>
          </a:bodyPr>
          <a:lstStyle/>
          <a:p>
            <a:r>
              <a:rPr lang="en-US" b="1" dirty="0" smtClean="0">
                <a:solidFill>
                  <a:srgbClr val="002060"/>
                </a:solidFill>
                <a:latin typeface="Times New Roman" panose="02020603050405020304" pitchFamily="18" charset="0"/>
                <a:cs typeface="Times New Roman" panose="02020603050405020304" pitchFamily="18" charset="0"/>
              </a:rPr>
              <a:t>Screenshots : User Side</a:t>
            </a:r>
            <a:endParaRPr lang="en-US" b="1" dirty="0">
              <a:solidFill>
                <a:srgbClr val="00206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4533900" y="914400"/>
            <a:ext cx="2565400" cy="523220"/>
          </a:xfrm>
          <a:prstGeom prst="rect">
            <a:avLst/>
          </a:prstGeom>
          <a:noFill/>
        </p:spPr>
        <p:txBody>
          <a:bodyPr wrap="square" rtlCol="0">
            <a:spAutoFit/>
          </a:bodyPr>
          <a:lstStyle/>
          <a:p>
            <a:pPr algn="ctr"/>
            <a:r>
              <a:rPr lang="en-US" sz="2800" b="1" dirty="0" smtClean="0">
                <a:solidFill>
                  <a:srgbClr val="002060"/>
                </a:solidFill>
                <a:latin typeface="Times New Roman" panose="02020603050405020304" pitchFamily="18" charset="0"/>
                <a:cs typeface="Times New Roman" panose="02020603050405020304" pitchFamily="18" charset="0"/>
              </a:rPr>
              <a:t>Home Page</a:t>
            </a:r>
            <a:endParaRPr lang="en-US" sz="2800" b="1" dirty="0">
              <a:solidFill>
                <a:srgbClr val="002060"/>
              </a:solidFill>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b="4818"/>
          <a:stretch/>
        </p:blipFill>
        <p:spPr>
          <a:xfrm>
            <a:off x="739588" y="1828800"/>
            <a:ext cx="10582835" cy="4141694"/>
          </a:xfrm>
        </p:spPr>
      </p:pic>
    </p:spTree>
    <p:extLst>
      <p:ext uri="{BB962C8B-B14F-4D97-AF65-F5344CB8AC3E}">
        <p14:creationId xmlns:p14="http://schemas.microsoft.com/office/powerpoint/2010/main" val="38606440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7112"/>
          <a:stretch/>
        </p:blipFill>
        <p:spPr>
          <a:xfrm>
            <a:off x="1003134" y="536146"/>
            <a:ext cx="10228659" cy="4963133"/>
          </a:xfrm>
          <a:prstGeom prst="rect">
            <a:avLst/>
          </a:prstGeom>
        </p:spPr>
      </p:pic>
      <p:sp>
        <p:nvSpPr>
          <p:cNvPr id="6" name="TextBox 5"/>
          <p:cNvSpPr txBox="1"/>
          <p:nvPr/>
        </p:nvSpPr>
        <p:spPr>
          <a:xfrm>
            <a:off x="1170560" y="6117464"/>
            <a:ext cx="10483403" cy="400110"/>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User can search vehicle by selecting particular category and brand.</a:t>
            </a:r>
          </a:p>
        </p:txBody>
      </p:sp>
      <p:sp>
        <p:nvSpPr>
          <p:cNvPr id="7" name="Rectangle 6"/>
          <p:cNvSpPr/>
          <p:nvPr/>
        </p:nvSpPr>
        <p:spPr>
          <a:xfrm>
            <a:off x="4855335" y="3657600"/>
            <a:ext cx="1931831" cy="1068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p:nvPr/>
        </p:nvCxnSpPr>
        <p:spPr>
          <a:xfrm>
            <a:off x="5821250" y="4726546"/>
            <a:ext cx="721218" cy="450761"/>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658377" y="4951926"/>
            <a:ext cx="3953815" cy="369332"/>
          </a:xfrm>
          <a:prstGeom prst="rect">
            <a:avLst/>
          </a:prstGeom>
          <a:noFill/>
        </p:spPr>
        <p:txBody>
          <a:bodyPr wrap="square" rtlCol="0">
            <a:spAutoFit/>
          </a:bodyPr>
          <a:lstStyle/>
          <a:p>
            <a:r>
              <a:rPr lang="en-US" b="1" dirty="0" smtClean="0">
                <a:solidFill>
                  <a:schemeClr val="bg1"/>
                </a:solidFill>
                <a:latin typeface="Times New Roman" panose="02020603050405020304" pitchFamily="18" charset="0"/>
                <a:cs typeface="Times New Roman" panose="02020603050405020304" pitchFamily="18" charset="0"/>
              </a:rPr>
              <a:t>User select category from dropdown.</a:t>
            </a:r>
            <a:endParaRPr lang="en-US"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44292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4572" y="365760"/>
            <a:ext cx="9692640" cy="866140"/>
          </a:xfrm>
        </p:spPr>
        <p:txBody>
          <a:bodyPr/>
          <a:lstStyle/>
          <a:p>
            <a:r>
              <a:rPr lang="en-US" b="1" u="sng" dirty="0" smtClean="0">
                <a:solidFill>
                  <a:srgbClr val="002060"/>
                </a:solidFill>
                <a:latin typeface="Times New Roman" panose="02020603050405020304" pitchFamily="18" charset="0"/>
                <a:cs typeface="Times New Roman" panose="02020603050405020304" pitchFamily="18" charset="0"/>
              </a:rPr>
              <a:t>Tools</a:t>
            </a:r>
            <a:r>
              <a:rPr lang="en-US" b="1" u="sng" dirty="0" smtClean="0">
                <a:solidFill>
                  <a:srgbClr val="002060"/>
                </a:solidFill>
                <a:latin typeface="Arial" panose="020B0604020202020204" pitchFamily="34" charset="0"/>
                <a:cs typeface="Arial" panose="020B0604020202020204" pitchFamily="34" charset="0"/>
              </a:rPr>
              <a:t> and Technology</a:t>
            </a:r>
            <a:endParaRPr lang="en-US" b="1" u="sng" dirty="0">
              <a:solidFill>
                <a:srgbClr val="00206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274572" y="2082800"/>
            <a:ext cx="8595360" cy="4033837"/>
          </a:xfrm>
        </p:spPr>
        <p:txBody>
          <a:bodyPr>
            <a:normAutofit/>
          </a:bodyPr>
          <a:lstStyle/>
          <a:p>
            <a:pPr>
              <a:buFont typeface="Wingdings" panose="05000000000000000000" pitchFamily="2" charset="2"/>
              <a:buChar char="v"/>
            </a:pPr>
            <a:r>
              <a:rPr lang="en-US" sz="2400" b="1" dirty="0" smtClean="0">
                <a:solidFill>
                  <a:schemeClr val="tx1">
                    <a:lumMod val="95000"/>
                    <a:lumOff val="5000"/>
                  </a:schemeClr>
                </a:solidFill>
                <a:latin typeface="Times New Roman" panose="02020603050405020304" pitchFamily="18" charset="0"/>
                <a:cs typeface="Times New Roman" panose="02020603050405020304" pitchFamily="18" charset="0"/>
              </a:rPr>
              <a:t>Tools/Platform   </a:t>
            </a:r>
            <a:r>
              <a:rPr lang="en-US" dirty="0" smtClean="0">
                <a:latin typeface="Arial" panose="020B0604020202020204" pitchFamily="34" charset="0"/>
                <a:cs typeface="Arial" panose="020B0604020202020204" pitchFamily="34" charset="0"/>
              </a:rPr>
              <a:t>      </a:t>
            </a:r>
          </a:p>
          <a:p>
            <a:pPr lvl="2"/>
            <a:r>
              <a:rPr lang="en-US" sz="2400" dirty="0" smtClean="0">
                <a:solidFill>
                  <a:schemeClr val="tx1"/>
                </a:solidFill>
                <a:latin typeface="Times New Roman" panose="02020603050405020304" pitchFamily="18" charset="0"/>
                <a:cs typeface="Times New Roman" panose="02020603050405020304" pitchFamily="18" charset="0"/>
              </a:rPr>
              <a:t>IIS Server (Microsoft)</a:t>
            </a:r>
          </a:p>
          <a:p>
            <a:pPr lvl="2"/>
            <a:r>
              <a:rPr lang="en-US" sz="2400" dirty="0" smtClean="0">
                <a:solidFill>
                  <a:schemeClr val="tx1"/>
                </a:solidFill>
                <a:latin typeface="Times New Roman" panose="02020603050405020304" pitchFamily="18" charset="0"/>
                <a:cs typeface="Times New Roman" panose="02020603050405020304" pitchFamily="18" charset="0"/>
              </a:rPr>
              <a:t>Visual Studio 2017 Community</a:t>
            </a:r>
          </a:p>
          <a:p>
            <a:pPr lvl="2"/>
            <a:r>
              <a:rPr lang="en-US" sz="2400" dirty="0" smtClean="0">
                <a:solidFill>
                  <a:schemeClr val="tx1"/>
                </a:solidFill>
                <a:latin typeface="Times New Roman" panose="02020603050405020304" pitchFamily="18" charset="0"/>
                <a:cs typeface="Times New Roman" panose="02020603050405020304" pitchFamily="18" charset="0"/>
              </a:rPr>
              <a:t>Visual Studio Code</a:t>
            </a:r>
          </a:p>
          <a:p>
            <a:pPr lvl="2"/>
            <a:r>
              <a:rPr lang="en-US" sz="2400" dirty="0" smtClean="0">
                <a:solidFill>
                  <a:schemeClr val="tx1"/>
                </a:solidFill>
                <a:latin typeface="Times New Roman" panose="02020603050405020304" pitchFamily="18" charset="0"/>
                <a:cs typeface="Times New Roman" panose="02020603050405020304" pitchFamily="18" charset="0"/>
              </a:rPr>
              <a:t>MS SERVER 2017</a:t>
            </a:r>
          </a:p>
          <a:p>
            <a:pPr lvl="2"/>
            <a:r>
              <a:rPr lang="en-US" sz="2400" dirty="0" smtClean="0">
                <a:solidFill>
                  <a:schemeClr val="tx1"/>
                </a:solidFill>
                <a:latin typeface="Times New Roman" panose="02020603050405020304" pitchFamily="18" charset="0"/>
                <a:cs typeface="Times New Roman" panose="02020603050405020304" pitchFamily="18" charset="0"/>
              </a:rPr>
              <a:t>Browser (Chrome/Explorer/Firefox)</a:t>
            </a:r>
          </a:p>
          <a:p>
            <a:pPr marL="274320" lvl="1" indent="0">
              <a:buNone/>
            </a:pPr>
            <a:r>
              <a:rPr lang="en-US" sz="1800" dirty="0" smtClean="0">
                <a:solidFill>
                  <a:schemeClr val="tx1">
                    <a:lumMod val="65000"/>
                    <a:lumOff val="35000"/>
                  </a:schemeClr>
                </a:solidFill>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7027192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1426" b="4200"/>
          <a:stretch/>
        </p:blipFill>
        <p:spPr>
          <a:xfrm>
            <a:off x="917627" y="634700"/>
            <a:ext cx="10381130" cy="4407947"/>
          </a:xfrm>
        </p:spPr>
      </p:pic>
      <p:sp>
        <p:nvSpPr>
          <p:cNvPr id="5" name="Rectangle 4"/>
          <p:cNvSpPr/>
          <p:nvPr/>
        </p:nvSpPr>
        <p:spPr>
          <a:xfrm>
            <a:off x="6696635" y="3429000"/>
            <a:ext cx="1801906" cy="104887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TextBox 5"/>
          <p:cNvSpPr txBox="1"/>
          <p:nvPr/>
        </p:nvSpPr>
        <p:spPr>
          <a:xfrm>
            <a:off x="1028701" y="5298141"/>
            <a:ext cx="8599394"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latin typeface="Times New Roman" panose="02020603050405020304" pitchFamily="18" charset="0"/>
                <a:ea typeface="Tahoma" panose="020B0604030504040204" pitchFamily="34" charset="0"/>
                <a:cs typeface="Times New Roman" panose="02020603050405020304" pitchFamily="18" charset="0"/>
              </a:rPr>
              <a:t>Models will display according to Category selected by user</a:t>
            </a:r>
            <a:endParaRPr lang="en-US"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2884059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209822"/>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Result will display according to search</a:t>
            </a:r>
            <a:br>
              <a:rPr lang="en-US" dirty="0">
                <a:latin typeface="Times New Roman" panose="02020603050405020304" pitchFamily="18" charset="0"/>
                <a:cs typeface="Times New Roman" panose="02020603050405020304" pitchFamily="18" charset="0"/>
              </a:rPr>
            </a:br>
            <a:endParaRPr lang="en-US" dirty="0"/>
          </a:p>
        </p:txBody>
      </p:sp>
      <p:pic>
        <p:nvPicPr>
          <p:cNvPr id="4" name="Content Placeholder 9"/>
          <p:cNvPicPr>
            <a:picLocks noGrp="1" noChangeAspect="1"/>
          </p:cNvPicPr>
          <p:nvPr>
            <p:ph idx="1"/>
          </p:nvPr>
        </p:nvPicPr>
        <p:blipFill rotWithShape="1">
          <a:blip r:embed="rId2">
            <a:extLst>
              <a:ext uri="{28A0092B-C50C-407E-A947-70E740481C1C}">
                <a14:useLocalDpi xmlns:a14="http://schemas.microsoft.com/office/drawing/2010/main" val="0"/>
              </a:ext>
            </a:extLst>
          </a:blip>
          <a:srcRect r="1078" b="3891"/>
          <a:stretch/>
        </p:blipFill>
        <p:spPr>
          <a:xfrm>
            <a:off x="1054842" y="1012873"/>
            <a:ext cx="10082315" cy="4351338"/>
          </a:xfrm>
          <a:prstGeom prst="rect">
            <a:avLst/>
          </a:prstGeom>
        </p:spPr>
      </p:pic>
      <p:sp>
        <p:nvSpPr>
          <p:cNvPr id="5" name="Rectangle 4"/>
          <p:cNvSpPr/>
          <p:nvPr/>
        </p:nvSpPr>
        <p:spPr>
          <a:xfrm>
            <a:off x="1899138" y="4332849"/>
            <a:ext cx="1378634" cy="5767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81686" y="5655212"/>
            <a:ext cx="9833317"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When user clicks on view vehicle will show details of that vehicle.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78177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1261871" y="211015"/>
            <a:ext cx="10033657"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Single Vehicle Detail</a:t>
            </a:r>
            <a:endParaRPr lang="en-US" sz="3600" b="1" dirty="0">
              <a:latin typeface="Times New Roman" panose="02020603050405020304" pitchFamily="18" charset="0"/>
              <a:cs typeface="Times New Roman" panose="02020603050405020304" pitchFamily="18" charset="0"/>
            </a:endParaRPr>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val="0"/>
              </a:ext>
            </a:extLst>
          </a:blip>
          <a:srcRect b="6768"/>
          <a:stretch/>
        </p:blipFill>
        <p:spPr>
          <a:xfrm>
            <a:off x="901769" y="1081826"/>
            <a:ext cx="10753859" cy="4314423"/>
          </a:xfrm>
        </p:spPr>
      </p:pic>
    </p:spTree>
    <p:extLst>
      <p:ext uri="{BB962C8B-B14F-4D97-AF65-F5344CB8AC3E}">
        <p14:creationId xmlns:p14="http://schemas.microsoft.com/office/powerpoint/2010/main" val="10626198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TextBox 5"/>
          <p:cNvSpPr txBox="1"/>
          <p:nvPr/>
        </p:nvSpPr>
        <p:spPr>
          <a:xfrm>
            <a:off x="9130553" y="2542092"/>
            <a:ext cx="2844800" cy="400110"/>
          </a:xfrm>
          <a:prstGeom prst="rect">
            <a:avLst/>
          </a:prstGeom>
          <a:noFill/>
        </p:spPr>
        <p:txBody>
          <a:bodyPr wrap="square" rtlCol="0">
            <a:spAutoFit/>
          </a:bodyPr>
          <a:lstStyle/>
          <a:p>
            <a:pPr algn="ctr"/>
            <a:r>
              <a:rPr lang="en-US" sz="2000" dirty="0" smtClean="0">
                <a:latin typeface="Times New Roman" panose="02020603050405020304" pitchFamily="18" charset="0"/>
                <a:cs typeface="Times New Roman" panose="02020603050405020304" pitchFamily="18" charset="0"/>
              </a:rPr>
              <a:t>User Select Duration</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6201"/>
          <a:stretch/>
        </p:blipFill>
        <p:spPr>
          <a:xfrm>
            <a:off x="0" y="0"/>
            <a:ext cx="9247031" cy="5094882"/>
          </a:xfrm>
          <a:prstGeom prst="rect">
            <a:avLst/>
          </a:prstGeom>
        </p:spPr>
      </p:pic>
      <p:sp>
        <p:nvSpPr>
          <p:cNvPr id="9" name="Rectangle 8"/>
          <p:cNvSpPr/>
          <p:nvPr/>
        </p:nvSpPr>
        <p:spPr>
          <a:xfrm>
            <a:off x="5318975" y="1691322"/>
            <a:ext cx="3309870" cy="10508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5513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10045521" y="3158119"/>
            <a:ext cx="1728126" cy="646331"/>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User Select Downpayment</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6885"/>
          <a:stretch/>
        </p:blipFill>
        <p:spPr>
          <a:xfrm>
            <a:off x="0" y="525226"/>
            <a:ext cx="9890975" cy="5265786"/>
          </a:xfrm>
          <a:prstGeom prst="rect">
            <a:avLst/>
          </a:prstGeom>
        </p:spPr>
      </p:pic>
      <p:sp>
        <p:nvSpPr>
          <p:cNvPr id="9" name="Rectangle 8"/>
          <p:cNvSpPr/>
          <p:nvPr/>
        </p:nvSpPr>
        <p:spPr>
          <a:xfrm>
            <a:off x="5537915" y="3065172"/>
            <a:ext cx="3721995" cy="13909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06272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p:cNvSpPr txBox="1"/>
          <p:nvPr/>
        </p:nvSpPr>
        <p:spPr>
          <a:xfrm>
            <a:off x="5230906" y="5469218"/>
            <a:ext cx="6091518" cy="400110"/>
          </a:xfrm>
          <a:prstGeom prst="rect">
            <a:avLst/>
          </a:prstGeom>
          <a:noFill/>
        </p:spPr>
        <p:txBody>
          <a:bodyPr wrap="square" rtlCol="0">
            <a:spAutoFit/>
          </a:bodyPr>
          <a:lstStyle/>
          <a:p>
            <a:pPr algn="ctr"/>
            <a:r>
              <a:rPr lang="en-US" sz="2000" dirty="0" smtClean="0">
                <a:latin typeface="Times New Roman" panose="02020603050405020304" pitchFamily="18" charset="0"/>
                <a:cs typeface="Times New Roman" panose="02020603050405020304" pitchFamily="18" charset="0"/>
              </a:rPr>
              <a:t>Get this offer send request to admin for  vehicle</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250"/>
          <a:stretch/>
        </p:blipFill>
        <p:spPr>
          <a:xfrm>
            <a:off x="0" y="1673"/>
            <a:ext cx="10058400" cy="5188513"/>
          </a:xfrm>
          <a:prstGeom prst="rect">
            <a:avLst/>
          </a:prstGeom>
        </p:spPr>
      </p:pic>
      <p:sp>
        <p:nvSpPr>
          <p:cNvPr id="6" name="Rectangle 5"/>
          <p:cNvSpPr/>
          <p:nvPr/>
        </p:nvSpPr>
        <p:spPr>
          <a:xfrm>
            <a:off x="7714445" y="4327301"/>
            <a:ext cx="1558344" cy="5022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0042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1078" b="3581"/>
          <a:stretch/>
        </p:blipFill>
        <p:spPr>
          <a:xfrm>
            <a:off x="351863" y="174811"/>
            <a:ext cx="12003741" cy="4733365"/>
          </a:xfrm>
        </p:spPr>
      </p:pic>
      <p:sp>
        <p:nvSpPr>
          <p:cNvPr id="5" name="TextBox 4"/>
          <p:cNvSpPr txBox="1"/>
          <p:nvPr/>
        </p:nvSpPr>
        <p:spPr>
          <a:xfrm>
            <a:off x="833718" y="4908176"/>
            <a:ext cx="9359153" cy="646331"/>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When user click on Get this Offer , request for vehicle will accepted when user is login. </a:t>
            </a:r>
            <a:endParaRPr lang="en-US"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If user is not login it will redirect to login page.</a:t>
            </a:r>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4518211" y="3616386"/>
            <a:ext cx="3671047" cy="2017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189258" y="3105834"/>
            <a:ext cx="4002742" cy="646331"/>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If user is new ,user can register by clicking on this link.</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95250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10005"/>
          </a:xfrm>
        </p:spPr>
        <p:txBody>
          <a:bodyPr/>
          <a:lstStyle/>
          <a:p>
            <a:pPr algn="ctr"/>
            <a:r>
              <a:rPr lang="en-US" b="1" dirty="0" smtClean="0">
                <a:latin typeface="Times New Roman" panose="02020603050405020304" pitchFamily="18" charset="0"/>
                <a:cs typeface="Times New Roman" panose="02020603050405020304" pitchFamily="18" charset="0"/>
              </a:rPr>
              <a:t>Registration form</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4696"/>
          <a:stretch/>
        </p:blipFill>
        <p:spPr>
          <a:xfrm>
            <a:off x="1068947" y="1828800"/>
            <a:ext cx="10135674" cy="4649273"/>
          </a:xfrm>
        </p:spPr>
      </p:pic>
    </p:spTree>
    <p:extLst>
      <p:ext uri="{BB962C8B-B14F-4D97-AF65-F5344CB8AC3E}">
        <p14:creationId xmlns:p14="http://schemas.microsoft.com/office/powerpoint/2010/main" val="36791779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4627"/>
          <a:stretch/>
        </p:blipFill>
        <p:spPr>
          <a:xfrm>
            <a:off x="1605275" y="689317"/>
            <a:ext cx="9817691" cy="4501661"/>
          </a:xfrm>
        </p:spPr>
      </p:pic>
      <p:sp>
        <p:nvSpPr>
          <p:cNvPr id="2" name="TextBox 1"/>
          <p:cNvSpPr txBox="1"/>
          <p:nvPr/>
        </p:nvSpPr>
        <p:spPr>
          <a:xfrm>
            <a:off x="1209822" y="5584874"/>
            <a:ext cx="10213144" cy="400110"/>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Validation of Registration Form</a:t>
            </a:r>
          </a:p>
        </p:txBody>
      </p:sp>
    </p:spTree>
    <p:extLst>
      <p:ext uri="{BB962C8B-B14F-4D97-AF65-F5344CB8AC3E}">
        <p14:creationId xmlns:p14="http://schemas.microsoft.com/office/powerpoint/2010/main" val="23710451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548640"/>
          </a:xfrm>
        </p:spPr>
        <p:txBody>
          <a:bodyPr>
            <a:normAutofit fontScale="90000"/>
          </a:bodyPr>
          <a:lstStyle/>
          <a:p>
            <a:pPr algn="ctr"/>
            <a:r>
              <a:rPr lang="en-US" b="1" dirty="0" smtClean="0">
                <a:latin typeface="Times New Roman" panose="02020603050405020304" pitchFamily="18" charset="0"/>
                <a:cs typeface="Times New Roman" panose="02020603050405020304" pitchFamily="18" charset="0"/>
              </a:rPr>
              <a:t>Registration Form</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5584"/>
          <a:stretch/>
        </p:blipFill>
        <p:spPr>
          <a:xfrm>
            <a:off x="1261873" y="1236372"/>
            <a:ext cx="9891232" cy="4726546"/>
          </a:xfrm>
        </p:spPr>
      </p:pic>
    </p:spTree>
    <p:extLst>
      <p:ext uri="{BB962C8B-B14F-4D97-AF65-F5344CB8AC3E}">
        <p14:creationId xmlns:p14="http://schemas.microsoft.com/office/powerpoint/2010/main" val="14841425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1872" y="533400"/>
            <a:ext cx="8595360" cy="5646737"/>
          </a:xfrm>
        </p:spPr>
        <p:txBody>
          <a:bodyPr>
            <a:normAutofit/>
          </a:bodyPr>
          <a:lstStyle/>
          <a:p>
            <a:pPr>
              <a:buFont typeface="Wingdings" panose="05000000000000000000" pitchFamily="2" charset="2"/>
              <a:buChar char="q"/>
            </a:pPr>
            <a:r>
              <a:rPr lang="en-US" sz="2400" b="1" dirty="0" smtClean="0">
                <a:latin typeface="Times New Roman" panose="02020603050405020304" pitchFamily="18" charset="0"/>
                <a:ea typeface="Arial Unicode MS" panose="020B0604020202020204" pitchFamily="34" charset="-128"/>
                <a:cs typeface="Times New Roman" panose="02020603050405020304" pitchFamily="18" charset="0"/>
              </a:rPr>
              <a:t>Technology </a:t>
            </a:r>
          </a:p>
          <a:p>
            <a:pPr lvl="0"/>
            <a:endParaRPr lang="en-US" dirty="0" smtClean="0">
              <a:latin typeface="Arial" panose="020B0604020202020204" pitchFamily="34" charset="0"/>
              <a:ea typeface="Arial Unicode MS" panose="020B0604020202020204" pitchFamily="34" charset="-128"/>
              <a:cs typeface="Arial" panose="020B0604020202020204" pitchFamily="34" charset="0"/>
            </a:endParaRPr>
          </a:p>
          <a:p>
            <a:pPr lvl="2"/>
            <a:r>
              <a:rPr lang="en-US" sz="2400" dirty="0" smtClean="0">
                <a:latin typeface="Times New Roman" panose="02020603050405020304" pitchFamily="18" charset="0"/>
                <a:ea typeface="Arial Unicode MS" panose="020B0604020202020204" pitchFamily="34" charset="-128"/>
                <a:cs typeface="Times New Roman" panose="02020603050405020304" pitchFamily="18" charset="0"/>
              </a:rPr>
              <a:t>C#</a:t>
            </a:r>
          </a:p>
          <a:p>
            <a:pPr lvl="2"/>
            <a:r>
              <a:rPr lang="en-US" sz="2400" dirty="0" smtClean="0">
                <a:latin typeface="Times New Roman" panose="02020603050405020304" pitchFamily="18" charset="0"/>
                <a:ea typeface="Arial Unicode MS" panose="020B0604020202020204" pitchFamily="34" charset="-128"/>
                <a:cs typeface="Times New Roman" panose="02020603050405020304" pitchFamily="18" charset="0"/>
              </a:rPr>
              <a:t>ASP </a:t>
            </a:r>
            <a:r>
              <a:rPr lang="en-US" sz="2400" dirty="0" smtClean="0">
                <a:latin typeface="Times New Roman" panose="02020603050405020304" pitchFamily="18" charset="0"/>
                <a:ea typeface="Arial Unicode MS" panose="020B0604020202020204" pitchFamily="34" charset="-128"/>
                <a:cs typeface="Times New Roman" panose="02020603050405020304" pitchFamily="18" charset="0"/>
              </a:rPr>
              <a:t>.NET </a:t>
            </a:r>
            <a:r>
              <a:rPr lang="en-US" sz="2400" dirty="0" smtClean="0">
                <a:latin typeface="Times New Roman" panose="02020603050405020304" pitchFamily="18" charset="0"/>
                <a:ea typeface="Arial Unicode MS" panose="020B0604020202020204" pitchFamily="34" charset="-128"/>
                <a:cs typeface="Times New Roman" panose="02020603050405020304" pitchFamily="18" charset="0"/>
              </a:rPr>
              <a:t>MVC</a:t>
            </a:r>
          </a:p>
          <a:p>
            <a:pPr lvl="2"/>
            <a:r>
              <a:rPr lang="en-US" sz="2400" dirty="0" smtClean="0">
                <a:latin typeface="Times New Roman" panose="02020603050405020304" pitchFamily="18" charset="0"/>
                <a:ea typeface="Arial Unicode MS" panose="020B0604020202020204" pitchFamily="34" charset="-128"/>
                <a:cs typeface="Times New Roman" panose="02020603050405020304" pitchFamily="18" charset="0"/>
              </a:rPr>
              <a:t>Web API</a:t>
            </a:r>
          </a:p>
          <a:p>
            <a:pPr lvl="2"/>
            <a:r>
              <a:rPr lang="en-US" sz="2400" dirty="0" smtClean="0">
                <a:latin typeface="Times New Roman" panose="02020603050405020304" pitchFamily="18" charset="0"/>
                <a:ea typeface="Arial Unicode MS" panose="020B0604020202020204" pitchFamily="34" charset="-128"/>
                <a:cs typeface="Times New Roman" panose="02020603050405020304" pitchFamily="18" charset="0"/>
              </a:rPr>
              <a:t>MS Server 2017</a:t>
            </a:r>
          </a:p>
          <a:p>
            <a:pPr lvl="2"/>
            <a:r>
              <a:rPr lang="en-US" sz="2400" dirty="0" smtClean="0">
                <a:latin typeface="Times New Roman" panose="02020603050405020304" pitchFamily="18" charset="0"/>
                <a:ea typeface="Arial Unicode MS" panose="020B0604020202020204" pitchFamily="34" charset="-128"/>
                <a:cs typeface="Times New Roman" panose="02020603050405020304" pitchFamily="18" charset="0"/>
              </a:rPr>
              <a:t>HTML5</a:t>
            </a:r>
          </a:p>
          <a:p>
            <a:pPr lvl="2"/>
            <a:r>
              <a:rPr lang="en-US" sz="2400" dirty="0" smtClean="0">
                <a:latin typeface="Times New Roman" panose="02020603050405020304" pitchFamily="18" charset="0"/>
                <a:ea typeface="Arial Unicode MS" panose="020B0604020202020204" pitchFamily="34" charset="-128"/>
                <a:cs typeface="Times New Roman" panose="02020603050405020304" pitchFamily="18" charset="0"/>
              </a:rPr>
              <a:t>CSS3</a:t>
            </a:r>
          </a:p>
          <a:p>
            <a:pPr lvl="2"/>
            <a:r>
              <a:rPr lang="en-US" sz="2400" dirty="0" smtClean="0">
                <a:latin typeface="Times New Roman" panose="02020603050405020304" pitchFamily="18" charset="0"/>
                <a:ea typeface="Arial Unicode MS" panose="020B0604020202020204" pitchFamily="34" charset="-128"/>
                <a:cs typeface="Times New Roman" panose="02020603050405020304" pitchFamily="18" charset="0"/>
              </a:rPr>
              <a:t>Bootstrap</a:t>
            </a:r>
          </a:p>
          <a:p>
            <a:pPr lvl="2"/>
            <a:r>
              <a:rPr lang="en-US" sz="2400" dirty="0" smtClean="0">
                <a:latin typeface="Times New Roman" panose="02020603050405020304" pitchFamily="18" charset="0"/>
                <a:ea typeface="Arial Unicode MS" panose="020B0604020202020204" pitchFamily="34" charset="-128"/>
                <a:cs typeface="Times New Roman" panose="02020603050405020304" pitchFamily="18" charset="0"/>
              </a:rPr>
              <a:t>JavaScript</a:t>
            </a:r>
          </a:p>
          <a:p>
            <a:pPr lvl="2"/>
            <a:r>
              <a:rPr lang="en-US" sz="2400" dirty="0" smtClean="0">
                <a:latin typeface="Times New Roman" panose="02020603050405020304" pitchFamily="18" charset="0"/>
                <a:ea typeface="Arial Unicode MS" panose="020B0604020202020204" pitchFamily="34" charset="-128"/>
                <a:cs typeface="Times New Roman" panose="02020603050405020304" pitchFamily="18" charset="0"/>
              </a:rPr>
              <a:t>jQuery3.4.1</a:t>
            </a:r>
          </a:p>
          <a:p>
            <a:pPr>
              <a:buFont typeface="Wingdings" panose="05000000000000000000" pitchFamily="2" charset="2"/>
              <a:buChar char="q"/>
            </a:pPr>
            <a:endParaRPr lang="en-US" dirty="0" smtClean="0">
              <a:latin typeface="Arial" panose="020B0604020202020204" pitchFamily="34" charset="0"/>
              <a:ea typeface="Arial Unicode MS" panose="020B0604020202020204" pitchFamily="34" charset="-128"/>
              <a:cs typeface="Arial" panose="020B0604020202020204" pitchFamily="34" charset="0"/>
            </a:endParaRPr>
          </a:p>
          <a:p>
            <a:endParaRPr lang="en-US" dirty="0">
              <a:latin typeface="Arial" panose="020B0604020202020204" pitchFamily="34" charset="0"/>
              <a:ea typeface="Arial Unicode MS" panose="020B0604020202020204" pitchFamily="34" charset="-128"/>
              <a:cs typeface="Arial" panose="020B0604020202020204" pitchFamily="34" charset="0"/>
            </a:endParaRPr>
          </a:p>
        </p:txBody>
      </p:sp>
    </p:spTree>
    <p:extLst>
      <p:ext uri="{BB962C8B-B14F-4D97-AF65-F5344CB8AC3E}">
        <p14:creationId xmlns:p14="http://schemas.microsoft.com/office/powerpoint/2010/main" val="32064946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828040"/>
          </a:xfrm>
        </p:spPr>
        <p:txBody>
          <a:bodyPr>
            <a:normAutofit/>
          </a:bodyPr>
          <a:lstStyle/>
          <a:p>
            <a:pPr algn="ctr"/>
            <a:r>
              <a:rPr lang="en-US" sz="4000" b="1" dirty="0" smtClean="0">
                <a:latin typeface="Times New Roman" panose="02020603050405020304" pitchFamily="18" charset="0"/>
                <a:cs typeface="Times New Roman" panose="02020603050405020304" pitchFamily="18" charset="0"/>
              </a:rPr>
              <a:t>User Register Successfully</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31975"/>
          <a:stretch/>
        </p:blipFill>
        <p:spPr>
          <a:xfrm>
            <a:off x="1689681" y="1447800"/>
            <a:ext cx="9168819" cy="4102100"/>
          </a:xfrm>
        </p:spPr>
      </p:pic>
      <p:sp>
        <p:nvSpPr>
          <p:cNvPr id="5" name="TextBox 4"/>
          <p:cNvSpPr txBox="1"/>
          <p:nvPr/>
        </p:nvSpPr>
        <p:spPr>
          <a:xfrm>
            <a:off x="1714500" y="5727700"/>
            <a:ext cx="9240012" cy="400110"/>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When User successfully register ,email will send to their register Email Id.</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37706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39140"/>
          </a:xfrm>
        </p:spPr>
        <p:txBody>
          <a:bodyPr/>
          <a:lstStyle/>
          <a:p>
            <a:pPr algn="ctr"/>
            <a:r>
              <a:rPr lang="en-US" b="1" dirty="0" smtClean="0">
                <a:latin typeface="Times New Roman" panose="02020603050405020304" pitchFamily="18" charset="0"/>
                <a:cs typeface="Times New Roman" panose="02020603050405020304" pitchFamily="18" charset="0"/>
              </a:rPr>
              <a:t>Login</a:t>
            </a:r>
            <a:endParaRPr lang="en-US" b="1" dirty="0">
              <a:latin typeface="Times New Roman" panose="02020603050405020304" pitchFamily="18" charset="0"/>
              <a:cs typeface="Times New Roman" panose="02020603050405020304" pitchFamily="18" charset="0"/>
            </a:endParaRPr>
          </a:p>
        </p:txBody>
      </p:sp>
      <p:pic>
        <p:nvPicPr>
          <p:cNvPr id="12" name="Content Placeholder 11"/>
          <p:cNvPicPr>
            <a:picLocks noGrp="1" noChangeAspect="1"/>
          </p:cNvPicPr>
          <p:nvPr>
            <p:ph idx="1"/>
          </p:nvPr>
        </p:nvPicPr>
        <p:blipFill rotWithShape="1">
          <a:blip r:embed="rId2">
            <a:extLst>
              <a:ext uri="{28A0092B-C50C-407E-A947-70E740481C1C}">
                <a14:useLocalDpi xmlns:a14="http://schemas.microsoft.com/office/drawing/2010/main" val="0"/>
              </a:ext>
            </a:extLst>
          </a:blip>
          <a:srcRect r="901" b="7187"/>
          <a:stretch/>
        </p:blipFill>
        <p:spPr>
          <a:xfrm>
            <a:off x="1689681" y="1333500"/>
            <a:ext cx="8381419" cy="4038600"/>
          </a:xfrm>
        </p:spPr>
      </p:pic>
      <p:sp>
        <p:nvSpPr>
          <p:cNvPr id="13" name="TextBox 12"/>
          <p:cNvSpPr txBox="1"/>
          <p:nvPr/>
        </p:nvSpPr>
        <p:spPr>
          <a:xfrm>
            <a:off x="1261872" y="5600700"/>
            <a:ext cx="9050528" cy="707886"/>
          </a:xfrm>
          <a:prstGeom prst="rect">
            <a:avLst/>
          </a:prstGeom>
          <a:noFill/>
        </p:spPr>
        <p:txBody>
          <a:bodyPr wrap="square" rtlCol="0">
            <a:spAutoFit/>
          </a:bodyPr>
          <a:lstStyle/>
          <a:p>
            <a:pPr marL="342900" indent="-342900" algn="just">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This page allows user to login .If username or password is incorrect it will give message as invalid username and password. Here , Both fields are required.</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84157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4347894"/>
            <a:ext cx="9692640" cy="726440"/>
          </a:xfrm>
        </p:spPr>
        <p:txBody>
          <a:bodyPr>
            <a:normAutofit/>
          </a:bodyPr>
          <a:lstStyle/>
          <a:p>
            <a:pPr algn="ctr"/>
            <a:r>
              <a:rPr lang="en-US" sz="3200" dirty="0" smtClean="0">
                <a:latin typeface="Times New Roman" panose="02020603050405020304" pitchFamily="18" charset="0"/>
                <a:cs typeface="Times New Roman" panose="02020603050405020304" pitchFamily="18" charset="0"/>
              </a:rPr>
              <a:t>Login Successfully Done</a:t>
            </a:r>
            <a:endParaRPr lang="en-US" sz="32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1080" b="7479"/>
          <a:stretch/>
        </p:blipFill>
        <p:spPr>
          <a:xfrm>
            <a:off x="1233737" y="198511"/>
            <a:ext cx="9950079" cy="4293772"/>
          </a:xfrm>
        </p:spPr>
      </p:pic>
      <p:sp>
        <p:nvSpPr>
          <p:cNvPr id="5" name="Rectangle 4"/>
          <p:cNvSpPr/>
          <p:nvPr/>
        </p:nvSpPr>
        <p:spPr>
          <a:xfrm>
            <a:off x="8825992" y="1073053"/>
            <a:ext cx="1689100" cy="800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23557" y="6057900"/>
            <a:ext cx="10191535"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When login successfully done it shows name of user in top right side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71338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1223" b="6311"/>
          <a:stretch/>
        </p:blipFill>
        <p:spPr>
          <a:xfrm>
            <a:off x="1079500" y="423080"/>
            <a:ext cx="9868291" cy="4845050"/>
          </a:xfrm>
        </p:spPr>
      </p:pic>
      <p:sp>
        <p:nvSpPr>
          <p:cNvPr id="6" name="Rectangle 5"/>
          <p:cNvSpPr/>
          <p:nvPr/>
        </p:nvSpPr>
        <p:spPr>
          <a:xfrm>
            <a:off x="6306340" y="1330422"/>
            <a:ext cx="6096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911112" y="1394789"/>
            <a:ext cx="896966" cy="176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98312" y="1330422"/>
            <a:ext cx="681122" cy="360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79500" y="5422900"/>
            <a:ext cx="9461500" cy="1200329"/>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Here,</a:t>
            </a:r>
          </a:p>
          <a:p>
            <a:r>
              <a:rPr lang="en-US" dirty="0" smtClean="0">
                <a:latin typeface="Times New Roman" panose="02020603050405020304" pitchFamily="18" charset="0"/>
                <a:cs typeface="Times New Roman" panose="02020603050405020304" pitchFamily="18" charset="0"/>
              </a:rPr>
              <a:t>Vehicles: Will display all vehicles</a:t>
            </a:r>
          </a:p>
          <a:p>
            <a:r>
              <a:rPr lang="en-US" dirty="0" smtClean="0">
                <a:latin typeface="Times New Roman" panose="02020603050405020304" pitchFamily="18" charset="0"/>
                <a:cs typeface="Times New Roman" panose="02020603050405020304" pitchFamily="18" charset="0"/>
              </a:rPr>
              <a:t>Contact: Will display for contact to know more details</a:t>
            </a:r>
          </a:p>
          <a:p>
            <a:r>
              <a:rPr lang="en-US" dirty="0" smtClean="0">
                <a:latin typeface="Times New Roman" panose="02020603050405020304" pitchFamily="18" charset="0"/>
                <a:cs typeface="Times New Roman" panose="02020603050405020304" pitchFamily="18" charset="0"/>
              </a:rPr>
              <a:t>Quotations: Will display all quotations of vehicle according to user requested them.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47709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89940"/>
          </a:xfrm>
        </p:spPr>
        <p:txBody>
          <a:bodyPr/>
          <a:lstStyle/>
          <a:p>
            <a:pPr algn="ctr"/>
            <a:r>
              <a:rPr lang="en-US" b="1" dirty="0" smtClean="0">
                <a:latin typeface="Times New Roman" panose="02020603050405020304" pitchFamily="18" charset="0"/>
                <a:cs typeface="Times New Roman" panose="02020603050405020304" pitchFamily="18" charset="0"/>
              </a:rPr>
              <a:t>All Vehicles</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1106" b="3101"/>
          <a:stretch/>
        </p:blipFill>
        <p:spPr>
          <a:xfrm>
            <a:off x="889000" y="1473200"/>
            <a:ext cx="10528299" cy="4279900"/>
          </a:xfrm>
        </p:spPr>
      </p:pic>
    </p:spTree>
    <p:extLst>
      <p:ext uri="{BB962C8B-B14F-4D97-AF65-F5344CB8AC3E}">
        <p14:creationId xmlns:p14="http://schemas.microsoft.com/office/powerpoint/2010/main" val="26945347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31520"/>
          </a:xfrm>
        </p:spPr>
        <p:txBody>
          <a:bodyPr/>
          <a:lstStyle/>
          <a:p>
            <a:pPr algn="ctr"/>
            <a:r>
              <a:rPr lang="en-US" b="1" dirty="0" smtClean="0">
                <a:latin typeface="Times New Roman" panose="02020603050405020304" pitchFamily="18" charset="0"/>
                <a:cs typeface="Times New Roman" panose="02020603050405020304" pitchFamily="18" charset="0"/>
              </a:rPr>
              <a:t>Quotations</a:t>
            </a:r>
            <a:endParaRPr lang="en-US"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7315200" y="3980456"/>
            <a:ext cx="151321" cy="230832"/>
          </a:xfrm>
          <a:prstGeom prst="rect">
            <a:avLst/>
          </a:prstGeom>
          <a:noFill/>
        </p:spPr>
        <p:txBody>
          <a:bodyPr wrap="square" rtlCol="0">
            <a:spAutoFit/>
          </a:bodyPr>
          <a:lstStyle/>
          <a:p>
            <a:r>
              <a:rPr lang="en-US" sz="900" dirty="0" smtClean="0">
                <a:latin typeface="Times New Roman" panose="02020603050405020304" pitchFamily="18" charset="0"/>
                <a:cs typeface="Times New Roman" panose="02020603050405020304" pitchFamily="18" charset="0"/>
              </a:rPr>
              <a:t>0</a:t>
            </a:r>
            <a:endParaRPr lang="en-US" sz="9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858129" y="5922498"/>
            <a:ext cx="11043139" cy="646331"/>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User can delete quote request when status is Requested else only view details and do others operation like upload documents , payment , etc.</a:t>
            </a:r>
            <a:endParaRPr lang="en-US"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0241279" y="2372863"/>
            <a:ext cx="1950722" cy="646331"/>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User can request for new quote here</a:t>
            </a:r>
            <a:endParaRPr lang="en-US" dirty="0">
              <a:latin typeface="Times New Roman" panose="02020603050405020304" pitchFamily="18" charset="0"/>
              <a:cs typeface="Times New Roman" panose="02020603050405020304" pitchFamily="18" charset="0"/>
            </a:endParaRPr>
          </a:p>
        </p:txBody>
      </p:sp>
      <p:sp>
        <p:nvSpPr>
          <p:cNvPr id="3" name="Rectangle 2"/>
          <p:cNvSpPr/>
          <p:nvPr/>
        </p:nvSpPr>
        <p:spPr>
          <a:xfrm>
            <a:off x="8255000" y="2146300"/>
            <a:ext cx="832730" cy="226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b="9801"/>
          <a:stretch/>
        </p:blipFill>
        <p:spPr>
          <a:xfrm>
            <a:off x="454940" y="1180985"/>
            <a:ext cx="9786339" cy="4432024"/>
          </a:xfrm>
        </p:spPr>
      </p:pic>
      <p:sp>
        <p:nvSpPr>
          <p:cNvPr id="13" name="Rectangle 12"/>
          <p:cNvSpPr/>
          <p:nvPr/>
        </p:nvSpPr>
        <p:spPr>
          <a:xfrm>
            <a:off x="7948246" y="2700997"/>
            <a:ext cx="1463040" cy="2391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255000" y="3516923"/>
            <a:ext cx="945271" cy="4635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948246" y="3980456"/>
            <a:ext cx="2082019"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Details | Delete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87298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112542"/>
            <a:ext cx="9692640" cy="759655"/>
          </a:xfrm>
        </p:spPr>
        <p:txBody>
          <a:bodyPr>
            <a:normAutofit/>
          </a:bodyPr>
          <a:lstStyle/>
          <a:p>
            <a:pPr algn="ctr"/>
            <a:r>
              <a:rPr lang="en-US" b="1" dirty="0" smtClean="0">
                <a:latin typeface="Times New Roman" panose="02020603050405020304" pitchFamily="18" charset="0"/>
                <a:cs typeface="Times New Roman" panose="02020603050405020304" pitchFamily="18" charset="0"/>
              </a:rPr>
              <a:t>Quote</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Details</a:t>
            </a:r>
            <a:endParaRPr lang="en-US"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901700" y="5922498"/>
            <a:ext cx="10268048"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When user clicks on details on page Quote List it will display details of particular quote.</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6891"/>
          <a:stretch/>
        </p:blipFill>
        <p:spPr>
          <a:xfrm>
            <a:off x="1448973" y="1153550"/>
            <a:ext cx="10058400" cy="4276579"/>
          </a:xfrm>
        </p:spPr>
      </p:pic>
    </p:spTree>
    <p:extLst>
      <p:ext uri="{BB962C8B-B14F-4D97-AF65-F5344CB8AC3E}">
        <p14:creationId xmlns:p14="http://schemas.microsoft.com/office/powerpoint/2010/main" val="29165163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787791" y="5317588"/>
            <a:ext cx="10480431" cy="400110"/>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Status Changes into Accepted now user can upload their documents.</a:t>
            </a:r>
            <a:endParaRPr lang="en-US" sz="2000"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b="8184"/>
          <a:stretch/>
        </p:blipFill>
        <p:spPr>
          <a:xfrm>
            <a:off x="1436463" y="534572"/>
            <a:ext cx="10141248" cy="4487594"/>
          </a:xfrm>
        </p:spPr>
      </p:pic>
    </p:spTree>
    <p:extLst>
      <p:ext uri="{BB962C8B-B14F-4D97-AF65-F5344CB8AC3E}">
        <p14:creationId xmlns:p14="http://schemas.microsoft.com/office/powerpoint/2010/main" val="5552624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6244"/>
          <a:stretch/>
        </p:blipFill>
        <p:spPr>
          <a:xfrm>
            <a:off x="761213" y="112542"/>
            <a:ext cx="10774295" cy="5514536"/>
          </a:xfrm>
        </p:spPr>
      </p:pic>
      <p:sp>
        <p:nvSpPr>
          <p:cNvPr id="5" name="TextBox 4"/>
          <p:cNvSpPr txBox="1"/>
          <p:nvPr/>
        </p:nvSpPr>
        <p:spPr>
          <a:xfrm>
            <a:off x="829994" y="5964702"/>
            <a:ext cx="10564837" cy="400110"/>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Document uploaded by user successfully.</a:t>
            </a:r>
            <a:endParaRPr lang="en-US"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6611815" y="2968283"/>
            <a:ext cx="3657600" cy="2672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58216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p:cNvSpPr txBox="1"/>
          <p:nvPr/>
        </p:nvSpPr>
        <p:spPr>
          <a:xfrm>
            <a:off x="703385" y="5331655"/>
            <a:ext cx="11193194" cy="400110"/>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When Document Approved by Admin status changed into Document Accepted.</a:t>
            </a:r>
            <a:endParaRPr lang="en-US" sz="2000" dirty="0">
              <a:latin typeface="Times New Roman" panose="02020603050405020304" pitchFamily="18" charset="0"/>
              <a:cs typeface="Times New Roman" panose="02020603050405020304" pitchFamily="18" charset="0"/>
            </a:endParaRPr>
          </a:p>
        </p:txBody>
      </p:sp>
      <p:sp>
        <p:nvSpPr>
          <p:cNvPr id="10" name="Rectangle 9"/>
          <p:cNvSpPr/>
          <p:nvPr/>
        </p:nvSpPr>
        <p:spPr>
          <a:xfrm>
            <a:off x="7666892" y="2363372"/>
            <a:ext cx="1308296" cy="6667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2378"/>
          <a:stretch/>
        </p:blipFill>
        <p:spPr>
          <a:xfrm>
            <a:off x="999620" y="211015"/>
            <a:ext cx="9874705" cy="4557933"/>
          </a:xfrm>
        </p:spPr>
      </p:pic>
    </p:spTree>
    <p:extLst>
      <p:ext uri="{BB962C8B-B14F-4D97-AF65-F5344CB8AC3E}">
        <p14:creationId xmlns:p14="http://schemas.microsoft.com/office/powerpoint/2010/main" val="27079582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smtClean="0">
                <a:solidFill>
                  <a:srgbClr val="002060"/>
                </a:solidFill>
                <a:latin typeface="Times New Roman" panose="02020603050405020304" pitchFamily="18" charset="0"/>
                <a:cs typeface="Times New Roman" panose="02020603050405020304" pitchFamily="18" charset="0"/>
              </a:rPr>
              <a:t>Minimum Hardware and Software Requirement Specification</a:t>
            </a:r>
            <a:endParaRPr lang="en-US" sz="3600" b="1" u="sng"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b="1" dirty="0" smtClean="0">
                <a:latin typeface="Times New Roman" panose="02020603050405020304" pitchFamily="18" charset="0"/>
                <a:cs typeface="Times New Roman" panose="02020603050405020304" pitchFamily="18" charset="0"/>
              </a:rPr>
              <a:t>Client Side</a:t>
            </a:r>
          </a:p>
          <a:p>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en-US" sz="2400" b="1" dirty="0">
                <a:solidFill>
                  <a:schemeClr val="tx1"/>
                </a:solidFill>
                <a:latin typeface="Times New Roman" panose="02020603050405020304" pitchFamily="18" charset="0"/>
                <a:cs typeface="Times New Roman" panose="02020603050405020304" pitchFamily="18" charset="0"/>
              </a:rPr>
              <a:t>Software Requirements</a:t>
            </a:r>
            <a:endParaRPr lang="en-US" sz="2400" dirty="0">
              <a:solidFill>
                <a:schemeClr val="tx1"/>
              </a:solidFill>
              <a:latin typeface="Times New Roman" panose="02020603050405020304" pitchFamily="18" charset="0"/>
              <a:cs typeface="Times New Roman" panose="02020603050405020304" pitchFamily="18" charset="0"/>
            </a:endParaRPr>
          </a:p>
          <a:p>
            <a:pPr lvl="2">
              <a:buFont typeface="Courier New" panose="02070309020205020404" pitchFamily="49" charset="0"/>
              <a:buChar char="o"/>
            </a:pPr>
            <a:r>
              <a:rPr lang="en-US" sz="2400" dirty="0">
                <a:solidFill>
                  <a:schemeClr val="tx1"/>
                </a:solidFill>
                <a:latin typeface="Times New Roman" panose="02020603050405020304" pitchFamily="18" charset="0"/>
                <a:cs typeface="Times New Roman" panose="02020603050405020304" pitchFamily="18" charset="0"/>
              </a:rPr>
              <a:t>OS: Windows 7 or above</a:t>
            </a:r>
          </a:p>
          <a:p>
            <a:pPr lvl="2">
              <a:buFont typeface="Courier New" panose="02070309020205020404" pitchFamily="49" charset="0"/>
              <a:buChar char="o"/>
            </a:pPr>
            <a:r>
              <a:rPr lang="en-US" sz="2400" dirty="0">
                <a:solidFill>
                  <a:schemeClr val="tx1"/>
                </a:solidFill>
                <a:latin typeface="Times New Roman" panose="02020603050405020304" pitchFamily="18" charset="0"/>
                <a:cs typeface="Times New Roman" panose="02020603050405020304" pitchFamily="18" charset="0"/>
              </a:rPr>
              <a:t>Web-browser: Chrome/Explorer/Mozilla Firefox</a:t>
            </a:r>
          </a:p>
          <a:p>
            <a:pPr lvl="1">
              <a:buFont typeface="Wingdings" panose="05000000000000000000" pitchFamily="2" charset="2"/>
              <a:buChar char="§"/>
            </a:pPr>
            <a:r>
              <a:rPr lang="en-US" sz="2400" b="1" dirty="0">
                <a:solidFill>
                  <a:schemeClr val="tx1"/>
                </a:solidFill>
                <a:latin typeface="Times New Roman" panose="02020603050405020304" pitchFamily="18" charset="0"/>
                <a:cs typeface="Times New Roman" panose="02020603050405020304" pitchFamily="18" charset="0"/>
              </a:rPr>
              <a:t>Hardware Requirements</a:t>
            </a:r>
            <a:endParaRPr lang="en-US" sz="2400" dirty="0">
              <a:solidFill>
                <a:schemeClr val="tx1"/>
              </a:solidFill>
              <a:latin typeface="Times New Roman" panose="02020603050405020304" pitchFamily="18" charset="0"/>
              <a:cs typeface="Times New Roman" panose="02020603050405020304" pitchFamily="18" charset="0"/>
            </a:endParaRPr>
          </a:p>
          <a:p>
            <a:pPr lvl="2">
              <a:buFont typeface="Courier New" panose="02070309020205020404" pitchFamily="49" charset="0"/>
              <a:buChar char="o"/>
            </a:pPr>
            <a:r>
              <a:rPr lang="en-US" sz="2400" dirty="0">
                <a:solidFill>
                  <a:schemeClr val="tx1"/>
                </a:solidFill>
                <a:latin typeface="Times New Roman" panose="02020603050405020304" pitchFamily="18" charset="0"/>
                <a:cs typeface="Times New Roman" panose="02020603050405020304" pitchFamily="18" charset="0"/>
              </a:rPr>
              <a:t>Processor: 2GHz</a:t>
            </a:r>
          </a:p>
          <a:p>
            <a:pPr lvl="2">
              <a:buFont typeface="Courier New" panose="02070309020205020404" pitchFamily="49" charset="0"/>
              <a:buChar char="o"/>
            </a:pPr>
            <a:r>
              <a:rPr lang="en-US" sz="2400" dirty="0">
                <a:solidFill>
                  <a:schemeClr val="tx1"/>
                </a:solidFill>
                <a:latin typeface="Times New Roman" panose="02020603050405020304" pitchFamily="18" charset="0"/>
                <a:cs typeface="Times New Roman" panose="02020603050405020304" pitchFamily="18" charset="0"/>
              </a:rPr>
              <a:t>RAM: 2GB</a:t>
            </a:r>
          </a:p>
          <a:p>
            <a:pPr lvl="2">
              <a:buFont typeface="Courier New" panose="02070309020205020404" pitchFamily="49" charset="0"/>
              <a:buChar char="o"/>
            </a:pPr>
            <a:r>
              <a:rPr lang="en-US" sz="2400" dirty="0">
                <a:solidFill>
                  <a:schemeClr val="tx1"/>
                </a:solidFill>
                <a:latin typeface="Times New Roman" panose="02020603050405020304" pitchFamily="18" charset="0"/>
                <a:cs typeface="Times New Roman" panose="02020603050405020304" pitchFamily="18" charset="0"/>
              </a:rPr>
              <a:t>Hard Disk: 2GB free space</a:t>
            </a:r>
          </a:p>
          <a:p>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61971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a:xfrm>
            <a:off x="815926" y="5542671"/>
            <a:ext cx="9453489"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When Status Changed into Document Accepted User can pay Downpayment.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3262"/>
          <a:stretch/>
        </p:blipFill>
        <p:spPr>
          <a:xfrm>
            <a:off x="323557" y="256045"/>
            <a:ext cx="11507372" cy="4541038"/>
          </a:xfrm>
          <a:prstGeom prst="rect">
            <a:avLst/>
          </a:prstGeom>
        </p:spPr>
      </p:pic>
      <p:sp>
        <p:nvSpPr>
          <p:cNvPr id="8" name="Rectangle 7"/>
          <p:cNvSpPr/>
          <p:nvPr/>
        </p:nvSpPr>
        <p:spPr>
          <a:xfrm>
            <a:off x="7019778" y="4290646"/>
            <a:ext cx="1055077" cy="3798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398412" y="4234375"/>
            <a:ext cx="2912013"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Redirect to payment gateway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614243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7" name="TextBox 6"/>
          <p:cNvSpPr txBox="1"/>
          <p:nvPr/>
        </p:nvSpPr>
        <p:spPr>
          <a:xfrm>
            <a:off x="1168401" y="5331655"/>
            <a:ext cx="9635588" cy="646331"/>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When user click on PayNow it will redirect to Paytm payment gateway.</a:t>
            </a:r>
          </a:p>
          <a:p>
            <a:pPr marL="285750" indent="-285750">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User can pay through various way like paytm wallet,credit card, debit card,etc</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1872" y="365760"/>
            <a:ext cx="10147026" cy="4351338"/>
          </a:xfrm>
        </p:spPr>
      </p:pic>
    </p:spTree>
    <p:extLst>
      <p:ext uri="{BB962C8B-B14F-4D97-AF65-F5344CB8AC3E}">
        <p14:creationId xmlns:p14="http://schemas.microsoft.com/office/powerpoint/2010/main" val="14935257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145" y="365761"/>
            <a:ext cx="10241279" cy="5345722"/>
          </a:xfrm>
        </p:spPr>
      </p:pic>
    </p:spTree>
    <p:extLst>
      <p:ext uri="{BB962C8B-B14F-4D97-AF65-F5344CB8AC3E}">
        <p14:creationId xmlns:p14="http://schemas.microsoft.com/office/powerpoint/2010/main" val="31811483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1140" b="7538"/>
          <a:stretch/>
        </p:blipFill>
        <p:spPr>
          <a:xfrm>
            <a:off x="1069145" y="395495"/>
            <a:ext cx="10044331" cy="4218708"/>
          </a:xfrm>
        </p:spPr>
      </p:pic>
      <p:sp>
        <p:nvSpPr>
          <p:cNvPr id="5" name="TextBox 4"/>
          <p:cNvSpPr txBox="1"/>
          <p:nvPr/>
        </p:nvSpPr>
        <p:spPr>
          <a:xfrm>
            <a:off x="1069145" y="4881489"/>
            <a:ext cx="9509760" cy="400110"/>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When transaction done successfully it redirect to success page.</a:t>
            </a:r>
          </a:p>
        </p:txBody>
      </p:sp>
    </p:spTree>
    <p:extLst>
      <p:ext uri="{BB962C8B-B14F-4D97-AF65-F5344CB8AC3E}">
        <p14:creationId xmlns:p14="http://schemas.microsoft.com/office/powerpoint/2010/main" val="26383042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17236"/>
          <a:stretch/>
        </p:blipFill>
        <p:spPr>
          <a:xfrm>
            <a:off x="1261872" y="661182"/>
            <a:ext cx="9789556" cy="4164036"/>
          </a:xfrm>
        </p:spPr>
      </p:pic>
      <p:sp>
        <p:nvSpPr>
          <p:cNvPr id="5" name="TextBox 4"/>
          <p:cNvSpPr txBox="1"/>
          <p:nvPr/>
        </p:nvSpPr>
        <p:spPr>
          <a:xfrm>
            <a:off x="1261872" y="5261317"/>
            <a:ext cx="9936011" cy="400110"/>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Mail will be send to user for payment successfully done.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798792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1261872" y="5219114"/>
            <a:ext cx="10301771" cy="707886"/>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When downpayment success  status will change into Vehicle Delivered  </a:t>
            </a:r>
          </a:p>
          <a:p>
            <a:pPr marL="285750" indent="-28575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User can also view invoice </a:t>
            </a:r>
            <a:endParaRPr lang="en-US" sz="2000"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5263" y="313339"/>
            <a:ext cx="10695666" cy="3864765"/>
          </a:xfrm>
        </p:spPr>
      </p:pic>
    </p:spTree>
    <p:extLst>
      <p:ext uri="{BB962C8B-B14F-4D97-AF65-F5344CB8AC3E}">
        <p14:creationId xmlns:p14="http://schemas.microsoft.com/office/powerpoint/2010/main" val="7443945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8806" y="1111347"/>
            <a:ext cx="10311619" cy="4698610"/>
          </a:xfrm>
        </p:spPr>
      </p:pic>
      <p:sp>
        <p:nvSpPr>
          <p:cNvPr id="6" name="TextBox 5"/>
          <p:cNvSpPr txBox="1"/>
          <p:nvPr/>
        </p:nvSpPr>
        <p:spPr>
          <a:xfrm>
            <a:off x="1955409" y="225083"/>
            <a:ext cx="11015003" cy="492369"/>
          </a:xfrm>
          <a:prstGeom prst="rect">
            <a:avLst/>
          </a:prstGeom>
          <a:noFill/>
        </p:spPr>
        <p:txBody>
          <a:bodyPr wrap="square" rtlCol="0">
            <a:spAutoFit/>
          </a:bodyPr>
          <a:lstStyle/>
          <a:p>
            <a:endParaRPr lang="en-US" dirty="0"/>
          </a:p>
        </p:txBody>
      </p:sp>
      <p:sp>
        <p:nvSpPr>
          <p:cNvPr id="7" name="TextBox 6"/>
          <p:cNvSpPr txBox="1"/>
          <p:nvPr/>
        </p:nvSpPr>
        <p:spPr>
          <a:xfrm>
            <a:off x="0" y="225083"/>
            <a:ext cx="12192000" cy="523220"/>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Invoice</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928202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3386" y="225083"/>
            <a:ext cx="10888392" cy="4843708"/>
          </a:xfrm>
        </p:spPr>
      </p:pic>
      <p:sp>
        <p:nvSpPr>
          <p:cNvPr id="6" name="Rectangle 5"/>
          <p:cNvSpPr/>
          <p:nvPr/>
        </p:nvSpPr>
        <p:spPr>
          <a:xfrm>
            <a:off x="2602523" y="4178105"/>
            <a:ext cx="6063175" cy="3938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87791" y="5345723"/>
            <a:ext cx="10930597" cy="1015663"/>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Every month user have to pay remaining payment  in installments.</a:t>
            </a:r>
          </a:p>
          <a:p>
            <a:pPr marL="342900" indent="-342900">
              <a:buFont typeface="Courier New" panose="02070309020205020404" pitchFamily="49" charset="0"/>
              <a:buChar char="o"/>
            </a:pPr>
            <a:endParaRPr lang="en-US" sz="2000" dirty="0" smtClean="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993477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9655" y="337624"/>
            <a:ext cx="10761783" cy="5050301"/>
          </a:xfrm>
        </p:spPr>
      </p:pic>
      <p:sp>
        <p:nvSpPr>
          <p:cNvPr id="7" name="TextBox 6"/>
          <p:cNvSpPr txBox="1"/>
          <p:nvPr/>
        </p:nvSpPr>
        <p:spPr>
          <a:xfrm>
            <a:off x="1132099" y="5852161"/>
            <a:ext cx="10494496" cy="400110"/>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When user done with all installments status will changed into Order Completed.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767725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7791" y="689316"/>
            <a:ext cx="10761784" cy="4595554"/>
          </a:xfrm>
        </p:spPr>
      </p:pic>
    </p:spTree>
    <p:extLst>
      <p:ext uri="{BB962C8B-B14F-4D97-AF65-F5344CB8AC3E}">
        <p14:creationId xmlns:p14="http://schemas.microsoft.com/office/powerpoint/2010/main" val="35597789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1400" y="266700"/>
            <a:ext cx="8815832" cy="5913437"/>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Server Side</a:t>
            </a:r>
          </a:p>
          <a:p>
            <a:pPr marL="274320" lvl="1" indent="0">
              <a:buNone/>
            </a:pPr>
            <a:endParaRPr lang="en-US" sz="20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Software Requirements</a:t>
            </a:r>
            <a:endParaRPr lang="en-US" sz="2400" dirty="0">
              <a:latin typeface="Times New Roman" panose="02020603050405020304" pitchFamily="18" charset="0"/>
              <a:cs typeface="Times New Roman" panose="02020603050405020304" pitchFamily="18" charset="0"/>
            </a:endParaRPr>
          </a:p>
          <a:p>
            <a:pPr lvl="2">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OS: Windows 7 above</a:t>
            </a:r>
          </a:p>
          <a:p>
            <a:pPr lvl="2">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IDE: Visual Studio Community 2017</a:t>
            </a:r>
          </a:p>
          <a:p>
            <a:pPr lvl="2">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MS Server 2017</a:t>
            </a:r>
          </a:p>
          <a:p>
            <a:pPr lvl="2">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Web-browser: Chrome/Explorer/Mozilla Firefox</a:t>
            </a:r>
          </a:p>
          <a:p>
            <a:pPr lvl="1">
              <a:buFont typeface="Wingdings" panose="05000000000000000000" pitchFamily="2" charset="2"/>
              <a:buChar char="§"/>
            </a:pPr>
            <a:endParaRPr lang="en-US" sz="2000" b="1"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endParaRPr lang="en-US" sz="2000"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en-US" sz="2400" b="1" dirty="0" smtClean="0">
                <a:latin typeface="Times New Roman" panose="02020603050405020304" pitchFamily="18" charset="0"/>
                <a:cs typeface="Times New Roman" panose="02020603050405020304" pitchFamily="18" charset="0"/>
              </a:rPr>
              <a:t>Hardware </a:t>
            </a:r>
            <a:r>
              <a:rPr lang="en-US" sz="2400" b="1" dirty="0">
                <a:latin typeface="Times New Roman" panose="02020603050405020304" pitchFamily="18" charset="0"/>
                <a:cs typeface="Times New Roman" panose="02020603050405020304" pitchFamily="18" charset="0"/>
              </a:rPr>
              <a:t>Requirements</a:t>
            </a:r>
            <a:endParaRPr lang="en-US" sz="2400" dirty="0">
              <a:latin typeface="Times New Roman" panose="02020603050405020304" pitchFamily="18" charset="0"/>
              <a:cs typeface="Times New Roman" panose="02020603050405020304" pitchFamily="18" charset="0"/>
            </a:endParaRPr>
          </a:p>
          <a:p>
            <a:pPr lvl="2">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Processor: 3GHz</a:t>
            </a:r>
          </a:p>
          <a:p>
            <a:pPr lvl="2">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RAM: 4GB</a:t>
            </a:r>
          </a:p>
          <a:p>
            <a:pPr lvl="2">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Hard Disk: 15GB free space</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3290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03385"/>
          </a:xfrm>
        </p:spPr>
        <p:txBody>
          <a:bodyPr/>
          <a:lstStyle/>
          <a:p>
            <a:pPr algn="ctr"/>
            <a:r>
              <a:rPr lang="en-US" b="1" dirty="0" smtClean="0">
                <a:latin typeface="Times New Roman" panose="02020603050405020304" pitchFamily="18" charset="0"/>
                <a:cs typeface="Times New Roman" panose="02020603050405020304" pitchFamily="18" charset="0"/>
              </a:rPr>
              <a:t>Change Password</a:t>
            </a:r>
            <a:endParaRPr lang="en-US" b="1" dirty="0">
              <a:latin typeface="Times New Roman" panose="02020603050405020304" pitchFamily="18" charset="0"/>
              <a:cs typeface="Times New Roman" panose="02020603050405020304" pitchFamily="18" charset="0"/>
            </a:endParaRPr>
          </a:p>
        </p:txBody>
      </p:sp>
      <p:pic>
        <p:nvPicPr>
          <p:cNvPr id="6"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1080" b="7479"/>
          <a:stretch/>
        </p:blipFill>
        <p:spPr>
          <a:xfrm>
            <a:off x="1261873" y="1392701"/>
            <a:ext cx="9692640" cy="4351338"/>
          </a:xfrm>
        </p:spPr>
      </p:pic>
      <p:sp>
        <p:nvSpPr>
          <p:cNvPr id="8" name="Rectangle 7"/>
          <p:cNvSpPr/>
          <p:nvPr/>
        </p:nvSpPr>
        <p:spPr>
          <a:xfrm>
            <a:off x="8848578" y="2855742"/>
            <a:ext cx="1322364" cy="239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364566" y="6091311"/>
            <a:ext cx="9791114" cy="400110"/>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When User click on Change Password . It redirect to form  of change password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605789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 r="8812" b="6246"/>
          <a:stretch/>
        </p:blipFill>
        <p:spPr>
          <a:xfrm>
            <a:off x="647113" y="675249"/>
            <a:ext cx="10818055" cy="5301847"/>
          </a:xfrm>
          <a:prstGeom prst="rect">
            <a:avLst/>
          </a:prstGeom>
        </p:spPr>
      </p:pic>
    </p:spTree>
    <p:extLst>
      <p:ext uri="{BB962C8B-B14F-4D97-AF65-F5344CB8AC3E}">
        <p14:creationId xmlns:p14="http://schemas.microsoft.com/office/powerpoint/2010/main" val="13560272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618978"/>
          </a:xfrm>
        </p:spPr>
        <p:txBody>
          <a:bodyPr>
            <a:normAutofit fontScale="90000"/>
          </a:bodyPr>
          <a:lstStyle/>
          <a:p>
            <a:pPr algn="ctr"/>
            <a:r>
              <a:rPr lang="en-US" sz="4000" b="1" dirty="0" smtClean="0">
                <a:latin typeface="Times New Roman" panose="02020603050405020304" pitchFamily="18" charset="0"/>
                <a:cs typeface="Times New Roman" panose="02020603050405020304" pitchFamily="18" charset="0"/>
              </a:rPr>
              <a:t>Forgot Password</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1078" b="3581"/>
          <a:stretch/>
        </p:blipFill>
        <p:spPr>
          <a:xfrm>
            <a:off x="882044" y="1392701"/>
            <a:ext cx="10452295" cy="4351338"/>
          </a:xfrm>
        </p:spPr>
      </p:pic>
      <p:sp>
        <p:nvSpPr>
          <p:cNvPr id="5" name="Rectangle 4"/>
          <p:cNvSpPr/>
          <p:nvPr/>
        </p:nvSpPr>
        <p:spPr>
          <a:xfrm>
            <a:off x="5416062" y="4346917"/>
            <a:ext cx="1322363" cy="1969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735483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9801"/>
          <a:stretch/>
        </p:blipFill>
        <p:spPr>
          <a:xfrm>
            <a:off x="703386" y="1028541"/>
            <a:ext cx="10691446" cy="4331250"/>
          </a:xfrm>
        </p:spPr>
      </p:pic>
    </p:spTree>
    <p:extLst>
      <p:ext uri="{BB962C8B-B14F-4D97-AF65-F5344CB8AC3E}">
        <p14:creationId xmlns:p14="http://schemas.microsoft.com/office/powerpoint/2010/main" val="295957917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6568"/>
          <a:stretch/>
        </p:blipFill>
        <p:spPr>
          <a:xfrm>
            <a:off x="914401" y="379829"/>
            <a:ext cx="9903654" cy="5205046"/>
          </a:xfrm>
        </p:spPr>
      </p:pic>
      <p:sp>
        <p:nvSpPr>
          <p:cNvPr id="5" name="TextBox 4"/>
          <p:cNvSpPr txBox="1"/>
          <p:nvPr/>
        </p:nvSpPr>
        <p:spPr>
          <a:xfrm>
            <a:off x="970671" y="5767754"/>
            <a:ext cx="9706707" cy="400110"/>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smtClean="0">
                <a:latin typeface="Times New Roman" panose="02020603050405020304" pitchFamily="18" charset="0"/>
                <a:cs typeface="Times New Roman" panose="02020603050405020304" pitchFamily="18" charset="0"/>
              </a:rPr>
              <a:t>New Password will sent to user </a:t>
            </a:r>
            <a:r>
              <a:rPr lang="en-US" sz="2000" dirty="0" err="1" smtClean="0">
                <a:latin typeface="Times New Roman" panose="02020603050405020304" pitchFamily="18" charset="0"/>
                <a:cs typeface="Times New Roman" panose="02020603050405020304" pitchFamily="18" charset="0"/>
              </a:rPr>
              <a:t>registred</a:t>
            </a:r>
            <a:r>
              <a:rPr lang="en-US" sz="2000" dirty="0" smtClean="0">
                <a:latin typeface="Times New Roman" panose="02020603050405020304" pitchFamily="18" charset="0"/>
                <a:cs typeface="Times New Roman" panose="02020603050405020304" pitchFamily="18" charset="0"/>
              </a:rPr>
              <a:t> email id.</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233091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31520"/>
          </a:xfrm>
        </p:spPr>
        <p:txBody>
          <a:bodyPr/>
          <a:lstStyle/>
          <a:p>
            <a:pPr algn="ctr"/>
            <a:r>
              <a:rPr lang="en-US" dirty="0" smtClean="0">
                <a:latin typeface="Times New Roman" panose="02020603050405020304" pitchFamily="18" charset="0"/>
                <a:cs typeface="Times New Roman" panose="02020603050405020304" pitchFamily="18" charset="0"/>
              </a:rPr>
              <a:t>Contact Us</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3941"/>
          <a:stretch/>
        </p:blipFill>
        <p:spPr>
          <a:xfrm>
            <a:off x="609015" y="1308294"/>
            <a:ext cx="11057206" cy="4994031"/>
          </a:xfrm>
        </p:spPr>
      </p:pic>
    </p:spTree>
    <p:extLst>
      <p:ext uri="{BB962C8B-B14F-4D97-AF65-F5344CB8AC3E}">
        <p14:creationId xmlns:p14="http://schemas.microsoft.com/office/powerpoint/2010/main" val="206462055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4304"/>
          <a:stretch/>
        </p:blipFill>
        <p:spPr>
          <a:xfrm>
            <a:off x="1069145" y="182880"/>
            <a:ext cx="10466363" cy="5542670"/>
          </a:xfrm>
        </p:spPr>
      </p:pic>
    </p:spTree>
    <p:extLst>
      <p:ext uri="{BB962C8B-B14F-4D97-AF65-F5344CB8AC3E}">
        <p14:creationId xmlns:p14="http://schemas.microsoft.com/office/powerpoint/2010/main" val="389089460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942535"/>
          </a:xfrm>
        </p:spPr>
        <p:txBody>
          <a:bodyPr/>
          <a:lstStyle/>
          <a:p>
            <a:pPr algn="ctr"/>
            <a:r>
              <a:rPr lang="en-US" b="1" u="sng" dirty="0" smtClean="0">
                <a:solidFill>
                  <a:srgbClr val="002060"/>
                </a:solidFill>
                <a:latin typeface="Times New Roman" panose="02020603050405020304" pitchFamily="18" charset="0"/>
                <a:cs typeface="Times New Roman" panose="02020603050405020304" pitchFamily="18" charset="0"/>
              </a:rPr>
              <a:t>Test Cases</a:t>
            </a:r>
            <a:endParaRPr lang="en-US" b="1" u="sng" dirty="0">
              <a:solidFill>
                <a:srgbClr val="002060"/>
              </a:solidFill>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70595458"/>
              </p:ext>
            </p:extLst>
          </p:nvPr>
        </p:nvGraphicFramePr>
        <p:xfrm>
          <a:off x="576771" y="2405575"/>
          <a:ext cx="11296360" cy="2407920"/>
        </p:xfrm>
        <a:graphic>
          <a:graphicData uri="http://schemas.openxmlformats.org/drawingml/2006/table">
            <a:tbl>
              <a:tblPr firstRow="1" bandRow="1">
                <a:tableStyleId>{5C22544A-7EE6-4342-B048-85BDC9FD1C3A}</a:tableStyleId>
              </a:tblPr>
              <a:tblGrid>
                <a:gridCol w="2259272"/>
                <a:gridCol w="2259272"/>
                <a:gridCol w="2259272"/>
                <a:gridCol w="2259272"/>
                <a:gridCol w="2259272"/>
              </a:tblGrid>
              <a:tr h="165457">
                <a:tc>
                  <a:txBody>
                    <a:bodyPr/>
                    <a:lstStyle/>
                    <a:p>
                      <a:r>
                        <a:rPr lang="en-US" sz="2000" dirty="0" smtClean="0">
                          <a:latin typeface="Times New Roman" panose="02020603050405020304" pitchFamily="18" charset="0"/>
                          <a:cs typeface="Times New Roman" panose="02020603050405020304" pitchFamily="18" charset="0"/>
                        </a:rPr>
                        <a:t>Test Case</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Test Data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Excepted Result</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Actual Result</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Status</a:t>
                      </a:r>
                      <a:endParaRPr lang="en-US" sz="2000" dirty="0">
                        <a:latin typeface="Times New Roman" panose="02020603050405020304" pitchFamily="18" charset="0"/>
                        <a:cs typeface="Times New Roman" panose="02020603050405020304" pitchFamily="18" charset="0"/>
                      </a:endParaRPr>
                    </a:p>
                  </a:txBody>
                  <a:tcPr/>
                </a:tc>
              </a:tr>
              <a:tr h="631646">
                <a:tc>
                  <a:txBody>
                    <a:bodyPr/>
                    <a:lstStyle/>
                    <a:p>
                      <a:r>
                        <a:rPr lang="en-US" sz="2000" dirty="0" smtClean="0">
                          <a:latin typeface="Times New Roman" panose="02020603050405020304" pitchFamily="18" charset="0"/>
                          <a:cs typeface="Times New Roman" panose="02020603050405020304" pitchFamily="18" charset="0"/>
                        </a:rPr>
                        <a:t>Admin login</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Enter username</a:t>
                      </a:r>
                      <a:r>
                        <a:rPr lang="en-US" sz="2000" baseline="0" dirty="0" smtClean="0">
                          <a:latin typeface="Times New Roman" panose="02020603050405020304" pitchFamily="18" charset="0"/>
                          <a:cs typeface="Times New Roman" panose="02020603050405020304" pitchFamily="18" charset="0"/>
                        </a:rPr>
                        <a:t> &amp;</a:t>
                      </a:r>
                    </a:p>
                    <a:p>
                      <a:r>
                        <a:rPr lang="en-US" sz="2000" baseline="0" dirty="0" smtClean="0">
                          <a:latin typeface="Times New Roman" panose="02020603050405020304" pitchFamily="18" charset="0"/>
                          <a:cs typeface="Times New Roman" panose="02020603050405020304" pitchFamily="18" charset="0"/>
                        </a:rPr>
                        <a:t>password</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Login successful and redirect to admin dashboard</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As expected</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Pass</a:t>
                      </a:r>
                      <a:endParaRPr lang="en-US" sz="2000" dirty="0">
                        <a:latin typeface="Times New Roman" panose="02020603050405020304" pitchFamily="18" charset="0"/>
                        <a:cs typeface="Times New Roman" panose="02020603050405020304" pitchFamily="18" charset="0"/>
                      </a:endParaRPr>
                    </a:p>
                  </a:txBody>
                  <a:tcPr/>
                </a:tc>
              </a:tr>
              <a:tr h="631646">
                <a:tc>
                  <a:txBody>
                    <a:bodyPr/>
                    <a:lstStyle/>
                    <a:p>
                      <a:r>
                        <a:rPr lang="en-US" sz="2000" dirty="0" smtClean="0">
                          <a:latin typeface="Times New Roman" panose="02020603050405020304" pitchFamily="18" charset="0"/>
                          <a:cs typeface="Times New Roman" panose="02020603050405020304" pitchFamily="18" charset="0"/>
                        </a:rPr>
                        <a:t>Admin login</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Enter username</a:t>
                      </a:r>
                      <a:r>
                        <a:rPr lang="en-US" sz="2000" baseline="0" dirty="0" smtClean="0">
                          <a:latin typeface="Times New Roman" panose="02020603050405020304" pitchFamily="18" charset="0"/>
                          <a:cs typeface="Times New Roman" panose="02020603050405020304" pitchFamily="18" charset="0"/>
                        </a:rPr>
                        <a:t> &amp;</a:t>
                      </a:r>
                    </a:p>
                    <a:p>
                      <a:r>
                        <a:rPr lang="en-US" sz="2000" baseline="0" dirty="0" smtClean="0">
                          <a:latin typeface="Times New Roman" panose="02020603050405020304" pitchFamily="18" charset="0"/>
                          <a:cs typeface="Times New Roman" panose="02020603050405020304" pitchFamily="18" charset="0"/>
                        </a:rPr>
                        <a:t>password</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Login successful and redirect to admin dashboard</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Error: Enter valid username or password</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Fail</a:t>
                      </a:r>
                      <a:endParaRPr lang="en-US" sz="2000" dirty="0">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576771" y="1510711"/>
            <a:ext cx="6963508"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Test Case 1: Admin Login</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978521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46835873"/>
              </p:ext>
            </p:extLst>
          </p:nvPr>
        </p:nvGraphicFramePr>
        <p:xfrm>
          <a:off x="576771" y="1519311"/>
          <a:ext cx="11296360" cy="1866115"/>
        </p:xfrm>
        <a:graphic>
          <a:graphicData uri="http://schemas.openxmlformats.org/drawingml/2006/table">
            <a:tbl>
              <a:tblPr firstRow="1" bandRow="1">
                <a:tableStyleId>{5C22544A-7EE6-4342-B048-85BDC9FD1C3A}</a:tableStyleId>
              </a:tblPr>
              <a:tblGrid>
                <a:gridCol w="1470970"/>
                <a:gridCol w="2395470"/>
                <a:gridCol w="2794716"/>
                <a:gridCol w="3142445"/>
                <a:gridCol w="1492759"/>
              </a:tblGrid>
              <a:tr h="464035">
                <a:tc>
                  <a:txBody>
                    <a:bodyPr/>
                    <a:lstStyle/>
                    <a:p>
                      <a:r>
                        <a:rPr lang="en-US" sz="2000" dirty="0" smtClean="0">
                          <a:latin typeface="Times New Roman" panose="02020603050405020304" pitchFamily="18" charset="0"/>
                          <a:cs typeface="Times New Roman" panose="02020603050405020304" pitchFamily="18" charset="0"/>
                        </a:rPr>
                        <a:t>Test Case</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Test Data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Excepted Result</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Actual Result</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Status</a:t>
                      </a:r>
                      <a:endParaRPr lang="en-US" sz="2000" dirty="0">
                        <a:latin typeface="Times New Roman" panose="02020603050405020304" pitchFamily="18" charset="0"/>
                        <a:cs typeface="Times New Roman" panose="02020603050405020304" pitchFamily="18" charset="0"/>
                      </a:endParaRPr>
                    </a:p>
                  </a:txBody>
                  <a:tcPr/>
                </a:tc>
              </a:tr>
              <a:tr h="631646">
                <a:tc>
                  <a:txBody>
                    <a:bodyPr/>
                    <a:lstStyle/>
                    <a:p>
                      <a:r>
                        <a:rPr lang="en-US" sz="2000" dirty="0" smtClean="0">
                          <a:latin typeface="Times New Roman" panose="02020603050405020304" pitchFamily="18" charset="0"/>
                          <a:cs typeface="Times New Roman" panose="02020603050405020304" pitchFamily="18" charset="0"/>
                        </a:rPr>
                        <a:t>User login</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Enter username</a:t>
                      </a:r>
                      <a:r>
                        <a:rPr lang="en-US" sz="2000" baseline="0" dirty="0" smtClean="0">
                          <a:latin typeface="Times New Roman" panose="02020603050405020304" pitchFamily="18" charset="0"/>
                          <a:cs typeface="Times New Roman" panose="02020603050405020304" pitchFamily="18" charset="0"/>
                        </a:rPr>
                        <a:t> &amp;</a:t>
                      </a:r>
                    </a:p>
                    <a:p>
                      <a:r>
                        <a:rPr lang="en-US" sz="2000" baseline="0" dirty="0" smtClean="0">
                          <a:latin typeface="Times New Roman" panose="02020603050405020304" pitchFamily="18" charset="0"/>
                          <a:cs typeface="Times New Roman" panose="02020603050405020304" pitchFamily="18" charset="0"/>
                        </a:rPr>
                        <a:t>password</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Login successful and redirect to Home</a:t>
                      </a:r>
                      <a:r>
                        <a:rPr lang="en-US" sz="2000" baseline="0" dirty="0" smtClean="0">
                          <a:latin typeface="Times New Roman" panose="02020603050405020304" pitchFamily="18" charset="0"/>
                          <a:cs typeface="Times New Roman" panose="02020603050405020304" pitchFamily="18" charset="0"/>
                        </a:rPr>
                        <a:t> Page</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As expected</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Pass</a:t>
                      </a:r>
                      <a:endParaRPr lang="en-US" sz="2000" dirty="0">
                        <a:latin typeface="Times New Roman" panose="02020603050405020304" pitchFamily="18" charset="0"/>
                        <a:cs typeface="Times New Roman" panose="02020603050405020304" pitchFamily="18" charset="0"/>
                      </a:endParaRPr>
                    </a:p>
                  </a:txBody>
                  <a:tcPr/>
                </a:tc>
              </a:tr>
              <a:tr h="631646">
                <a:tc>
                  <a:txBody>
                    <a:bodyPr/>
                    <a:lstStyle/>
                    <a:p>
                      <a:r>
                        <a:rPr lang="en-US" sz="2000" dirty="0" smtClean="0">
                          <a:latin typeface="Times New Roman" panose="02020603050405020304" pitchFamily="18" charset="0"/>
                          <a:cs typeface="Times New Roman" panose="02020603050405020304" pitchFamily="18" charset="0"/>
                        </a:rPr>
                        <a:t>User login</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Enter username</a:t>
                      </a:r>
                      <a:r>
                        <a:rPr lang="en-US" sz="2000" baseline="0" dirty="0" smtClean="0">
                          <a:latin typeface="Times New Roman" panose="02020603050405020304" pitchFamily="18" charset="0"/>
                          <a:cs typeface="Times New Roman" panose="02020603050405020304" pitchFamily="18" charset="0"/>
                        </a:rPr>
                        <a:t> &amp;</a:t>
                      </a:r>
                    </a:p>
                    <a:p>
                      <a:r>
                        <a:rPr lang="en-US" sz="2000" baseline="0" dirty="0" smtClean="0">
                          <a:latin typeface="Times New Roman" panose="02020603050405020304" pitchFamily="18" charset="0"/>
                          <a:cs typeface="Times New Roman" panose="02020603050405020304" pitchFamily="18" charset="0"/>
                        </a:rPr>
                        <a:t>password</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Login successful and redirect to Home</a:t>
                      </a:r>
                      <a:r>
                        <a:rPr lang="en-US" sz="2000" baseline="0" dirty="0" smtClean="0">
                          <a:latin typeface="Times New Roman" panose="02020603050405020304" pitchFamily="18" charset="0"/>
                          <a:cs typeface="Times New Roman" panose="02020603050405020304" pitchFamily="18" charset="0"/>
                        </a:rPr>
                        <a:t> Page</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Error: Enter valid username or password</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Fail</a:t>
                      </a:r>
                      <a:endParaRPr lang="en-US" sz="2000" dirty="0">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576771" y="689316"/>
            <a:ext cx="6963508"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Test Case 2: User Login</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574619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72847754"/>
              </p:ext>
            </p:extLst>
          </p:nvPr>
        </p:nvGraphicFramePr>
        <p:xfrm>
          <a:off x="576771" y="1519311"/>
          <a:ext cx="11296360" cy="1891873"/>
        </p:xfrm>
        <a:graphic>
          <a:graphicData uri="http://schemas.openxmlformats.org/drawingml/2006/table">
            <a:tbl>
              <a:tblPr firstRow="1" bandRow="1">
                <a:tableStyleId>{5C22544A-7EE6-4342-B048-85BDC9FD1C3A}</a:tableStyleId>
              </a:tblPr>
              <a:tblGrid>
                <a:gridCol w="2308097"/>
                <a:gridCol w="2343955"/>
                <a:gridCol w="2524259"/>
                <a:gridCol w="2743200"/>
                <a:gridCol w="1376849"/>
              </a:tblGrid>
              <a:tr h="489793">
                <a:tc>
                  <a:txBody>
                    <a:bodyPr/>
                    <a:lstStyle/>
                    <a:p>
                      <a:r>
                        <a:rPr lang="en-US" sz="2000" dirty="0" smtClean="0">
                          <a:latin typeface="Times New Roman" panose="02020603050405020304" pitchFamily="18" charset="0"/>
                          <a:cs typeface="Times New Roman" panose="02020603050405020304" pitchFamily="18" charset="0"/>
                        </a:rPr>
                        <a:t>Test Case</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Test Data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Excepted Result</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Actual Result</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Status</a:t>
                      </a:r>
                      <a:endParaRPr lang="en-US" sz="2000" dirty="0">
                        <a:latin typeface="Times New Roman" panose="02020603050405020304" pitchFamily="18" charset="0"/>
                        <a:cs typeface="Times New Roman" panose="02020603050405020304" pitchFamily="18" charset="0"/>
                      </a:endParaRPr>
                    </a:p>
                  </a:txBody>
                  <a:tcPr/>
                </a:tc>
              </a:tr>
              <a:tr h="631646">
                <a:tc>
                  <a:txBody>
                    <a:bodyPr/>
                    <a:lstStyle/>
                    <a:p>
                      <a:r>
                        <a:rPr lang="en-US" sz="2000" dirty="0" smtClean="0">
                          <a:latin typeface="Times New Roman" panose="02020603050405020304" pitchFamily="18" charset="0"/>
                          <a:cs typeface="Times New Roman" panose="02020603050405020304" pitchFamily="18" charset="0"/>
                        </a:rPr>
                        <a:t>Change</a:t>
                      </a:r>
                      <a:r>
                        <a:rPr lang="en-US" sz="2000" baseline="0" dirty="0" smtClean="0">
                          <a:latin typeface="Times New Roman" panose="02020603050405020304" pitchFamily="18" charset="0"/>
                          <a:cs typeface="Times New Roman" panose="02020603050405020304" pitchFamily="18" charset="0"/>
                        </a:rPr>
                        <a:t> password</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Enter Old</a:t>
                      </a:r>
                      <a:r>
                        <a:rPr lang="en-US" sz="2000" baseline="0" dirty="0" smtClean="0">
                          <a:latin typeface="Times New Roman" panose="02020603050405020304" pitchFamily="18" charset="0"/>
                          <a:cs typeface="Times New Roman" panose="02020603050405020304" pitchFamily="18" charset="0"/>
                        </a:rPr>
                        <a:t> , new and confirm password</a:t>
                      </a:r>
                    </a:p>
                  </a:txBody>
                  <a:tcPr/>
                </a:tc>
                <a:tc>
                  <a:txBody>
                    <a:bodyPr/>
                    <a:lstStyle/>
                    <a:p>
                      <a:r>
                        <a:rPr lang="en-US" sz="2000" dirty="0" smtClean="0">
                          <a:latin typeface="Times New Roman" panose="02020603050405020304" pitchFamily="18" charset="0"/>
                          <a:cs typeface="Times New Roman" panose="02020603050405020304" pitchFamily="18" charset="0"/>
                        </a:rPr>
                        <a:t>Change successful and redirect to Home</a:t>
                      </a:r>
                      <a:r>
                        <a:rPr lang="en-US" sz="2000" baseline="0" dirty="0" smtClean="0">
                          <a:latin typeface="Times New Roman" panose="02020603050405020304" pitchFamily="18" charset="0"/>
                          <a:cs typeface="Times New Roman" panose="02020603050405020304" pitchFamily="18" charset="0"/>
                        </a:rPr>
                        <a:t> Page</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As expected</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Pass</a:t>
                      </a:r>
                      <a:endParaRPr lang="en-US" sz="2000" dirty="0">
                        <a:latin typeface="Times New Roman" panose="02020603050405020304" pitchFamily="18" charset="0"/>
                        <a:cs typeface="Times New Roman" panose="02020603050405020304" pitchFamily="18" charset="0"/>
                      </a:endParaRPr>
                    </a:p>
                  </a:txBody>
                  <a:tcPr/>
                </a:tc>
              </a:tr>
              <a:tr h="631646">
                <a:tc>
                  <a:txBody>
                    <a:bodyPr/>
                    <a:lstStyle/>
                    <a:p>
                      <a:r>
                        <a:rPr lang="en-US" sz="2000" dirty="0" smtClean="0">
                          <a:latin typeface="Times New Roman" panose="02020603050405020304" pitchFamily="18" charset="0"/>
                          <a:cs typeface="Times New Roman" panose="02020603050405020304" pitchFamily="18" charset="0"/>
                        </a:rPr>
                        <a:t>Change</a:t>
                      </a:r>
                      <a:r>
                        <a:rPr lang="en-US" sz="2000" baseline="0" dirty="0" smtClean="0">
                          <a:latin typeface="Times New Roman" panose="02020603050405020304" pitchFamily="18" charset="0"/>
                          <a:cs typeface="Times New Roman" panose="02020603050405020304" pitchFamily="18" charset="0"/>
                        </a:rPr>
                        <a:t> Password</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Enter Old</a:t>
                      </a:r>
                      <a:r>
                        <a:rPr lang="en-US" sz="2000" baseline="0" dirty="0" smtClean="0">
                          <a:latin typeface="Times New Roman" panose="02020603050405020304" pitchFamily="18" charset="0"/>
                          <a:cs typeface="Times New Roman" panose="02020603050405020304" pitchFamily="18" charset="0"/>
                        </a:rPr>
                        <a:t> , new and confirm password</a:t>
                      </a:r>
                    </a:p>
                  </a:txBody>
                  <a:tcPr/>
                </a:tc>
                <a:tc>
                  <a:txBody>
                    <a:bodyPr/>
                    <a:lstStyle/>
                    <a:p>
                      <a:r>
                        <a:rPr lang="en-US" sz="2000" dirty="0" smtClean="0">
                          <a:latin typeface="Times New Roman" panose="02020603050405020304" pitchFamily="18" charset="0"/>
                          <a:cs typeface="Times New Roman" panose="02020603050405020304" pitchFamily="18" charset="0"/>
                        </a:rPr>
                        <a:t>Chang</a:t>
                      </a:r>
                      <a:r>
                        <a:rPr lang="en-US" sz="2000" baseline="0" dirty="0" smtClean="0">
                          <a:latin typeface="Times New Roman" panose="02020603050405020304" pitchFamily="18" charset="0"/>
                          <a:cs typeface="Times New Roman" panose="02020603050405020304" pitchFamily="18" charset="0"/>
                        </a:rPr>
                        <a:t> successful and redirect to Home Page</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Error: Old</a:t>
                      </a:r>
                      <a:r>
                        <a:rPr lang="en-US" sz="2000" baseline="0" dirty="0" smtClean="0">
                          <a:latin typeface="Times New Roman" panose="02020603050405020304" pitchFamily="18" charset="0"/>
                          <a:cs typeface="Times New Roman" panose="02020603050405020304" pitchFamily="18" charset="0"/>
                        </a:rPr>
                        <a:t> password is incorrect</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Fail</a:t>
                      </a:r>
                      <a:endParaRPr lang="en-US" sz="2000" dirty="0">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576771" y="689316"/>
            <a:ext cx="6963508"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Test Case 3: Change Password</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23611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1018540"/>
          </a:xfrm>
        </p:spPr>
        <p:txBody>
          <a:bodyPr/>
          <a:lstStyle/>
          <a:p>
            <a:r>
              <a:rPr lang="en-US" b="1" u="sng" dirty="0" smtClean="0">
                <a:solidFill>
                  <a:srgbClr val="002060"/>
                </a:solidFill>
                <a:latin typeface="Times New Roman" panose="02020603050405020304" pitchFamily="18" charset="0"/>
                <a:cs typeface="Times New Roman" panose="02020603050405020304" pitchFamily="18" charset="0"/>
              </a:rPr>
              <a:t>Future Scope </a:t>
            </a:r>
            <a:endParaRPr lang="en-US" b="1" u="sng"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lvl="0"/>
            <a:r>
              <a:rPr lang="en-US" sz="2000" dirty="0">
                <a:latin typeface="Times New Roman" panose="02020603050405020304" pitchFamily="18" charset="0"/>
                <a:cs typeface="Times New Roman" panose="02020603050405020304" pitchFamily="18" charset="0"/>
              </a:rPr>
              <a:t>The system is also available for many cities.</a:t>
            </a:r>
          </a:p>
          <a:p>
            <a:pPr lvl="0"/>
            <a:r>
              <a:rPr lang="en-US" sz="2000" dirty="0">
                <a:latin typeface="Times New Roman" panose="02020603050405020304" pitchFamily="18" charset="0"/>
                <a:cs typeface="Times New Roman" panose="02020603050405020304" pitchFamily="18" charset="0"/>
              </a:rPr>
              <a:t>The system will provide more vehicle category.</a:t>
            </a:r>
          </a:p>
          <a:p>
            <a:pPr lvl="0"/>
            <a:r>
              <a:rPr lang="en-US" sz="2000" dirty="0">
                <a:latin typeface="Times New Roman" panose="02020603050405020304" pitchFamily="18" charset="0"/>
                <a:cs typeface="Times New Roman" panose="02020603050405020304" pitchFamily="18" charset="0"/>
              </a:rPr>
              <a:t>The system will provide Tracking service. </a:t>
            </a:r>
          </a:p>
          <a:p>
            <a:pPr lvl="0"/>
            <a:r>
              <a:rPr lang="en-US" sz="2000" dirty="0">
                <a:latin typeface="Times New Roman" panose="02020603050405020304" pitchFamily="18" charset="0"/>
                <a:cs typeface="Times New Roman" panose="02020603050405020304" pitchFamily="18" charset="0"/>
              </a:rPr>
              <a:t>Price Calculator parameters will be extended.</a:t>
            </a:r>
          </a:p>
          <a:p>
            <a:pPr lvl="0"/>
            <a:r>
              <a:rPr lang="en-US" sz="2000" dirty="0">
                <a:latin typeface="Times New Roman" panose="02020603050405020304" pitchFamily="18" charset="0"/>
                <a:cs typeface="Times New Roman" panose="02020603050405020304" pitchFamily="18" charset="0"/>
              </a:rPr>
              <a:t>The system will be multilingual site.</a:t>
            </a:r>
          </a:p>
          <a:p>
            <a:pPr marL="0" indent="0">
              <a:buNone/>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641292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651671"/>
          </a:xfrm>
        </p:spPr>
        <p:txBody>
          <a:bodyPr>
            <a:normAutofit fontScale="90000"/>
          </a:bodyPr>
          <a:lstStyle/>
          <a:p>
            <a:pPr algn="ctr"/>
            <a:r>
              <a:rPr lang="en-US" b="1" u="sng" dirty="0" smtClean="0">
                <a:solidFill>
                  <a:srgbClr val="002060"/>
                </a:solidFill>
                <a:latin typeface="Times New Roman" panose="02020603050405020304" pitchFamily="18" charset="0"/>
                <a:cs typeface="Times New Roman" panose="02020603050405020304" pitchFamily="18" charset="0"/>
              </a:rPr>
              <a:t>Reports</a:t>
            </a:r>
            <a:endParaRPr lang="en-US" b="1" u="sng" dirty="0">
              <a:solidFill>
                <a:srgbClr val="00206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5872"/>
          <a:stretch/>
        </p:blipFill>
        <p:spPr>
          <a:xfrm>
            <a:off x="787792" y="1129983"/>
            <a:ext cx="10621106" cy="5045734"/>
          </a:xfrm>
        </p:spPr>
      </p:pic>
    </p:spTree>
    <p:extLst>
      <p:ext uri="{BB962C8B-B14F-4D97-AF65-F5344CB8AC3E}">
        <p14:creationId xmlns:p14="http://schemas.microsoft.com/office/powerpoint/2010/main" val="167674845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7538"/>
          <a:stretch/>
        </p:blipFill>
        <p:spPr>
          <a:xfrm>
            <a:off x="801858" y="731520"/>
            <a:ext cx="10677379" cy="5008098"/>
          </a:xfrm>
        </p:spPr>
      </p:pic>
    </p:spTree>
    <p:extLst>
      <p:ext uri="{BB962C8B-B14F-4D97-AF65-F5344CB8AC3E}">
        <p14:creationId xmlns:p14="http://schemas.microsoft.com/office/powerpoint/2010/main" val="3524363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5274"/>
          <a:stretch/>
        </p:blipFill>
        <p:spPr>
          <a:xfrm>
            <a:off x="970670" y="928467"/>
            <a:ext cx="10522633" cy="5064369"/>
          </a:xfrm>
        </p:spPr>
      </p:pic>
    </p:spTree>
    <p:extLst>
      <p:ext uri="{BB962C8B-B14F-4D97-AF65-F5344CB8AC3E}">
        <p14:creationId xmlns:p14="http://schemas.microsoft.com/office/powerpoint/2010/main" val="227375550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7214"/>
          <a:stretch/>
        </p:blipFill>
        <p:spPr>
          <a:xfrm>
            <a:off x="872197" y="815926"/>
            <a:ext cx="10494498" cy="5064369"/>
          </a:xfrm>
        </p:spPr>
      </p:pic>
    </p:spTree>
    <p:extLst>
      <p:ext uri="{BB962C8B-B14F-4D97-AF65-F5344CB8AC3E}">
        <p14:creationId xmlns:p14="http://schemas.microsoft.com/office/powerpoint/2010/main" val="19339362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8184"/>
          <a:stretch/>
        </p:blipFill>
        <p:spPr>
          <a:xfrm>
            <a:off x="928468" y="562708"/>
            <a:ext cx="10438227" cy="5261317"/>
          </a:xfrm>
        </p:spPr>
      </p:pic>
    </p:spTree>
    <p:extLst>
      <p:ext uri="{BB962C8B-B14F-4D97-AF65-F5344CB8AC3E}">
        <p14:creationId xmlns:p14="http://schemas.microsoft.com/office/powerpoint/2010/main" val="214546764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7214"/>
          <a:stretch/>
        </p:blipFill>
        <p:spPr>
          <a:xfrm>
            <a:off x="914400" y="675250"/>
            <a:ext cx="10339754" cy="5331655"/>
          </a:xfrm>
        </p:spPr>
      </p:pic>
    </p:spTree>
    <p:extLst>
      <p:ext uri="{BB962C8B-B14F-4D97-AF65-F5344CB8AC3E}">
        <p14:creationId xmlns:p14="http://schemas.microsoft.com/office/powerpoint/2010/main" val="149074358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6244"/>
          <a:stretch/>
        </p:blipFill>
        <p:spPr>
          <a:xfrm>
            <a:off x="1069145" y="787792"/>
            <a:ext cx="10269415" cy="4571999"/>
          </a:xfrm>
        </p:spPr>
      </p:pic>
    </p:spTree>
    <p:extLst>
      <p:ext uri="{BB962C8B-B14F-4D97-AF65-F5344CB8AC3E}">
        <p14:creationId xmlns:p14="http://schemas.microsoft.com/office/powerpoint/2010/main" val="401008821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7538"/>
          <a:stretch/>
        </p:blipFill>
        <p:spPr>
          <a:xfrm>
            <a:off x="984739" y="801858"/>
            <a:ext cx="10381956" cy="4867422"/>
          </a:xfrm>
        </p:spPr>
      </p:pic>
    </p:spTree>
    <p:extLst>
      <p:ext uri="{BB962C8B-B14F-4D97-AF65-F5344CB8AC3E}">
        <p14:creationId xmlns:p14="http://schemas.microsoft.com/office/powerpoint/2010/main" val="25797079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5921"/>
          <a:stretch/>
        </p:blipFill>
        <p:spPr>
          <a:xfrm>
            <a:off x="914400" y="703384"/>
            <a:ext cx="10339753" cy="5050301"/>
          </a:xfrm>
        </p:spPr>
      </p:pic>
    </p:spTree>
    <p:extLst>
      <p:ext uri="{BB962C8B-B14F-4D97-AF65-F5344CB8AC3E}">
        <p14:creationId xmlns:p14="http://schemas.microsoft.com/office/powerpoint/2010/main" val="171890129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9801"/>
          <a:stretch/>
        </p:blipFill>
        <p:spPr>
          <a:xfrm>
            <a:off x="647114" y="520505"/>
            <a:ext cx="10846191" cy="5739618"/>
          </a:xfrm>
        </p:spPr>
      </p:pic>
    </p:spTree>
    <p:extLst>
      <p:ext uri="{BB962C8B-B14F-4D97-AF65-F5344CB8AC3E}">
        <p14:creationId xmlns:p14="http://schemas.microsoft.com/office/powerpoint/2010/main" val="3644751475"/>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12487</TotalTime>
  <Words>2425</Words>
  <Application>Microsoft Office PowerPoint</Application>
  <PresentationFormat>Widescreen</PresentationFormat>
  <Paragraphs>853</Paragraphs>
  <Slides>102</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102</vt:i4>
      </vt:variant>
    </vt:vector>
  </HeadingPairs>
  <TitlesOfParts>
    <vt:vector size="113" baseType="lpstr">
      <vt:lpstr>Arial Unicode MS</vt:lpstr>
      <vt:lpstr>NSimSun</vt:lpstr>
      <vt:lpstr>Arial</vt:lpstr>
      <vt:lpstr>Calibri</vt:lpstr>
      <vt:lpstr>Century Schoolbook</vt:lpstr>
      <vt:lpstr>Courier New</vt:lpstr>
      <vt:lpstr>Tahoma</vt:lpstr>
      <vt:lpstr>Times New Roman</vt:lpstr>
      <vt:lpstr>Wingdings</vt:lpstr>
      <vt:lpstr>Wingdings 2</vt:lpstr>
      <vt:lpstr>View</vt:lpstr>
      <vt:lpstr> Lease Vehicles</vt:lpstr>
      <vt:lpstr>Introduction</vt:lpstr>
      <vt:lpstr>Proposed System</vt:lpstr>
      <vt:lpstr>Objective</vt:lpstr>
      <vt:lpstr>Tools and Technology</vt:lpstr>
      <vt:lpstr>PowerPoint Presentation</vt:lpstr>
      <vt:lpstr>Minimum Hardware and Software Requirement Specification</vt:lpstr>
      <vt:lpstr>PowerPoint Presentation</vt:lpstr>
      <vt:lpstr>Future Scope </vt:lpstr>
      <vt:lpstr>Users of System</vt:lpstr>
      <vt:lpstr>PowerPoint Presentation</vt:lpstr>
      <vt:lpstr>UML Diagrams</vt:lpstr>
      <vt:lpstr>Use Case</vt:lpstr>
      <vt:lpstr>PowerPoint Presentation</vt:lpstr>
      <vt:lpstr>Activity Diagram</vt:lpstr>
      <vt:lpstr>Data Dictionary</vt:lpstr>
      <vt:lpstr>PowerPoint Presentation</vt:lpstr>
      <vt:lpstr>PowerPoint Presentation</vt:lpstr>
      <vt:lpstr>PowerPoint Presentation</vt:lpstr>
      <vt:lpstr>PowerPoint Presentation</vt:lpstr>
      <vt:lpstr>Continue..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Screenshots: Admin Side</vt:lpstr>
      <vt:lpstr>PowerPoint Presentation</vt:lpstr>
      <vt:lpstr> Dashboard</vt:lpstr>
      <vt:lpstr>Category List</vt:lpstr>
      <vt:lpstr>Add Category</vt:lpstr>
      <vt:lpstr>Category Added</vt:lpstr>
      <vt:lpstr> Delete Category</vt:lpstr>
      <vt:lpstr>PowerPoint Presentation</vt:lpstr>
      <vt:lpstr> Brand List</vt:lpstr>
      <vt:lpstr>Colors List</vt:lpstr>
      <vt:lpstr>Vehicle List</vt:lpstr>
      <vt:lpstr>Add  Vehicle</vt:lpstr>
      <vt:lpstr>PowerPoint Presentation</vt:lpstr>
      <vt:lpstr>Lead List</vt:lpstr>
      <vt:lpstr>Quotation List</vt:lpstr>
      <vt:lpstr>Edit Quote Details</vt:lpstr>
      <vt:lpstr>Invoice</vt:lpstr>
      <vt:lpstr>PowerPoint Presentation</vt:lpstr>
      <vt:lpstr>PowerPoint Presentation</vt:lpstr>
      <vt:lpstr>Screenshots : User Side</vt:lpstr>
      <vt:lpstr>PowerPoint Presentation</vt:lpstr>
      <vt:lpstr>PowerPoint Presentation</vt:lpstr>
      <vt:lpstr>Result will display according to search </vt:lpstr>
      <vt:lpstr>PowerPoint Presentation</vt:lpstr>
      <vt:lpstr>PowerPoint Presentation</vt:lpstr>
      <vt:lpstr>PowerPoint Presentation</vt:lpstr>
      <vt:lpstr>PowerPoint Presentation</vt:lpstr>
      <vt:lpstr>PowerPoint Presentation</vt:lpstr>
      <vt:lpstr>Registration form</vt:lpstr>
      <vt:lpstr>PowerPoint Presentation</vt:lpstr>
      <vt:lpstr>Registration Form</vt:lpstr>
      <vt:lpstr>User Register Successfully</vt:lpstr>
      <vt:lpstr>Login</vt:lpstr>
      <vt:lpstr>Login Successfully Done</vt:lpstr>
      <vt:lpstr>PowerPoint Presentation</vt:lpstr>
      <vt:lpstr>All Vehicles</vt:lpstr>
      <vt:lpstr>Quotations</vt:lpstr>
      <vt:lpstr>Quote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Change Password</vt:lpstr>
      <vt:lpstr>PowerPoint Presentation</vt:lpstr>
      <vt:lpstr>Forgot Password</vt:lpstr>
      <vt:lpstr>PowerPoint Presentation</vt:lpstr>
      <vt:lpstr>PowerPoint Presentation</vt:lpstr>
      <vt:lpstr>Contact Us</vt:lpstr>
      <vt:lpstr>PowerPoint Presentation</vt:lpstr>
      <vt:lpstr>Test Cases</vt:lpstr>
      <vt:lpstr>PowerPoint Presentation</vt:lpstr>
      <vt:lpstr>PowerPoint Presentation</vt:lpstr>
      <vt:lpstr>Reports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Lease Vehicle</dc:title>
  <dc:creator>Khushboo</dc:creator>
  <cp:lastModifiedBy>Khushboo</cp:lastModifiedBy>
  <cp:revision>278</cp:revision>
  <dcterms:created xsi:type="dcterms:W3CDTF">2020-02-28T17:15:41Z</dcterms:created>
  <dcterms:modified xsi:type="dcterms:W3CDTF">2020-06-04T06:00:39Z</dcterms:modified>
</cp:coreProperties>
</file>